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13" r:id="rId5"/>
  </p:sldMasterIdLst>
  <p:notesMasterIdLst>
    <p:notesMasterId r:id="rId25"/>
  </p:notesMasterIdLst>
  <p:sldIdLst>
    <p:sldId id="273" r:id="rId6"/>
    <p:sldId id="274" r:id="rId7"/>
    <p:sldId id="285" r:id="rId8"/>
    <p:sldId id="291" r:id="rId9"/>
    <p:sldId id="288" r:id="rId10"/>
    <p:sldId id="289" r:id="rId11"/>
    <p:sldId id="292" r:id="rId12"/>
    <p:sldId id="275" r:id="rId13"/>
    <p:sldId id="295" r:id="rId14"/>
    <p:sldId id="276" r:id="rId15"/>
    <p:sldId id="284" r:id="rId16"/>
    <p:sldId id="281" r:id="rId17"/>
    <p:sldId id="283" r:id="rId18"/>
    <p:sldId id="294" r:id="rId19"/>
    <p:sldId id="296" r:id="rId20"/>
    <p:sldId id="278" r:id="rId21"/>
    <p:sldId id="297" r:id="rId22"/>
    <p:sldId id="298" r:id="rId23"/>
    <p:sldId id="272" r:id="rId24"/>
  </p:sldIdLst>
  <p:sldSz cx="9144000" cy="5143500" type="screen16x9"/>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orient="horz" pos="191">
          <p15:clr>
            <a:srgbClr val="A4A3A4"/>
          </p15:clr>
        </p15:guide>
        <p15:guide id="3" orient="horz" pos="854">
          <p15:clr>
            <a:srgbClr val="A4A3A4"/>
          </p15:clr>
        </p15:guide>
        <p15:guide id="4" orient="horz" pos="821">
          <p15:clr>
            <a:srgbClr val="A4A3A4"/>
          </p15:clr>
        </p15:guide>
        <p15:guide id="5" orient="horz" pos="3049">
          <p15:clr>
            <a:srgbClr val="A4A3A4"/>
          </p15:clr>
        </p15:guide>
        <p15:guide id="6" orient="horz" pos="3151">
          <p15:clr>
            <a:srgbClr val="A4A3A4"/>
          </p15:clr>
        </p15:guide>
        <p15:guide id="7" pos="2880">
          <p15:clr>
            <a:srgbClr val="A4A3A4"/>
          </p15:clr>
        </p15:guide>
        <p15:guide id="8" pos="476">
          <p15:clr>
            <a:srgbClr val="A4A3A4"/>
          </p15:clr>
        </p15:guide>
        <p15:guide id="9" pos="5193">
          <p15:clr>
            <a:srgbClr val="A4A3A4"/>
          </p15:clr>
        </p15:guide>
        <p15:guide id="10" pos="5465">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B772913-223C-7461-AF3B-9A760B390A17}" name="LACAVALERIE, Eric (DGT/SDAT/DASIT1)" initials="EL" userId="S::eric.lacavalerie@travail.gouv.fr::0620775b-3fe8-43b3-9155-1ccf1bbaff0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BCFD8"/>
    <a:srgbClr val="A9CED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71463" autoAdjust="0"/>
  </p:normalViewPr>
  <p:slideViewPr>
    <p:cSldViewPr showGuides="1">
      <p:cViewPr varScale="1">
        <p:scale>
          <a:sx n="60" d="100"/>
          <a:sy n="60" d="100"/>
        </p:scale>
        <p:origin x="1408" y="36"/>
      </p:cViewPr>
      <p:guideLst>
        <p:guide orient="horz" pos="1620"/>
        <p:guide orient="horz" pos="191"/>
        <p:guide orient="horz" pos="854"/>
        <p:guide orient="horz" pos="821"/>
        <p:guide orient="horz" pos="3049"/>
        <p:guide orient="horz" pos="3151"/>
        <p:guide pos="2880"/>
        <p:guide pos="476"/>
        <p:guide pos="5193"/>
        <p:guide pos="546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20" d="100"/>
          <a:sy n="120" d="100"/>
        </p:scale>
        <p:origin x="3042" y="-142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viewProps" Target="viewProps.xml"/><Relationship Id="rId30"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atin typeface="Arial" pitchFamily="34" charset="0"/>
              </a:defRPr>
            </a:lvl1pPr>
          </a:lstStyle>
          <a:p>
            <a:endParaRPr lang="fr-FR" dirty="0"/>
          </a:p>
        </p:txBody>
      </p:sp>
      <p:sp>
        <p:nvSpPr>
          <p:cNvPr id="3"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atin typeface="Arial" pitchFamily="34" charset="0"/>
              </a:defRPr>
            </a:lvl1pPr>
          </a:lstStyle>
          <a:p>
            <a:fld id="{D680E798-53FF-4C51-A981-953463752515}" type="datetimeFigureOut">
              <a:rPr lang="fr-FR" smtClean="0"/>
              <a:pPr/>
              <a:t>07/07/2025</a:t>
            </a:fld>
            <a:endParaRPr lang="fr-FR" dirty="0"/>
          </a:p>
        </p:txBody>
      </p:sp>
      <p:sp>
        <p:nvSpPr>
          <p:cNvPr id="4" name="Espace réservé de l'image des diapositives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atin typeface="Arial" pitchFamily="34" charset="0"/>
              </a:defRPr>
            </a:lvl1pPr>
          </a:lstStyle>
          <a:p>
            <a:endParaRPr lang="fr-FR" dirty="0"/>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atin typeface="Arial" pitchFamily="34" charset="0"/>
              </a:defRPr>
            </a:lvl1pPr>
          </a:lstStyle>
          <a:p>
            <a:fld id="{1B06CD8F-B7ED-4A05-9FB1-A01CC0EF02CC}" type="slidenum">
              <a:rPr lang="fr-FR" smtClean="0"/>
              <a:pPr/>
              <a:t>‹N°›</a:t>
            </a:fld>
            <a:endParaRPr lang="fr-FR" dirty="0"/>
          </a:p>
        </p:txBody>
      </p:sp>
    </p:spTree>
    <p:extLst>
      <p:ext uri="{BB962C8B-B14F-4D97-AF65-F5344CB8AC3E}">
        <p14:creationId xmlns:p14="http://schemas.microsoft.com/office/powerpoint/2010/main" val="4116626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itchFamily="34" charset="0"/>
        <a:ea typeface="+mn-ea"/>
        <a:cs typeface="+mn-cs"/>
      </a:defRPr>
    </a:lvl1pPr>
    <a:lvl2pPr marL="457200" algn="l" defTabSz="914400" rtl="0" eaLnBrk="1" latinLnBrk="0" hangingPunct="1">
      <a:defRPr sz="1200" kern="1200">
        <a:solidFill>
          <a:schemeClr val="tx1"/>
        </a:solidFill>
        <a:latin typeface="Arial" pitchFamily="34" charset="0"/>
        <a:ea typeface="+mn-ea"/>
        <a:cs typeface="+mn-cs"/>
      </a:defRPr>
    </a:lvl2pPr>
    <a:lvl3pPr marL="914400" algn="l" defTabSz="914400" rtl="0" eaLnBrk="1" latinLnBrk="0" hangingPunct="1">
      <a:defRPr sz="1200" kern="1200">
        <a:solidFill>
          <a:schemeClr val="tx1"/>
        </a:solidFill>
        <a:latin typeface="Arial" pitchFamily="34" charset="0"/>
        <a:ea typeface="+mn-ea"/>
        <a:cs typeface="+mn-cs"/>
      </a:defRPr>
    </a:lvl3pPr>
    <a:lvl4pPr marL="1371600" algn="l" defTabSz="914400" rtl="0" eaLnBrk="1" latinLnBrk="0" hangingPunct="1">
      <a:defRPr sz="1200" kern="1200">
        <a:solidFill>
          <a:schemeClr val="tx1"/>
        </a:solidFill>
        <a:latin typeface="Arial" pitchFamily="34" charset="0"/>
        <a:ea typeface="+mn-ea"/>
        <a:cs typeface="+mn-cs"/>
      </a:defRPr>
    </a:lvl4pPr>
    <a:lvl5pPr marL="1828800" algn="l" defTabSz="914400" rtl="0" eaLnBrk="1" latinLnBrk="0" hangingPunct="1">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legifrance.gouv.fr/affichCode.do?cidTexte=LEGITEXT000006072050&amp;dateTexte=&amp;categorieLien=cid"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1B06CD8F-B7ED-4A05-9FB1-A01CC0EF02CC}" type="slidenum">
              <a:rPr lang="fr-FR" smtClean="0"/>
              <a:pPr/>
              <a:t>3</a:t>
            </a:fld>
            <a:endParaRPr lang="fr-FR" dirty="0"/>
          </a:p>
        </p:txBody>
      </p:sp>
    </p:spTree>
    <p:extLst>
      <p:ext uri="{BB962C8B-B14F-4D97-AF65-F5344CB8AC3E}">
        <p14:creationId xmlns:p14="http://schemas.microsoft.com/office/powerpoint/2010/main" val="38304681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 </a:t>
            </a:r>
            <a:r>
              <a:rPr lang="fr-FR" b="0" i="0" dirty="0">
                <a:solidFill>
                  <a:srgbClr val="000000"/>
                </a:solidFill>
                <a:effectLst/>
                <a:latin typeface="sourcesanspro"/>
              </a:rPr>
              <a:t>Art. R. 4463-8. - Le plan de prévention prévu à l'article R. 4512-6, le plan général de coordination prévu à l'article L. 4532-8, et le plan particulier de sécurité et de protection de la santé prévu à l'article L. 4532-9 tiennent compte, le cas échéant, des risques liés à l'exposition aux épisodes de chaleur intense</a:t>
            </a:r>
            <a:r>
              <a:rPr lang="fr-FR" dirty="0"/>
              <a:t>3-8 CT</a:t>
            </a:r>
          </a:p>
        </p:txBody>
      </p:sp>
      <p:sp>
        <p:nvSpPr>
          <p:cNvPr id="4" name="Espace réservé du numéro de diapositive 3"/>
          <p:cNvSpPr>
            <a:spLocks noGrp="1"/>
          </p:cNvSpPr>
          <p:nvPr>
            <p:ph type="sldNum" sz="quarter" idx="5"/>
          </p:nvPr>
        </p:nvSpPr>
        <p:spPr/>
        <p:txBody>
          <a:bodyPr/>
          <a:lstStyle/>
          <a:p>
            <a:fld id="{1B06CD8F-B7ED-4A05-9FB1-A01CC0EF02CC}" type="slidenum">
              <a:rPr lang="fr-FR" smtClean="0"/>
              <a:pPr/>
              <a:t>13</a:t>
            </a:fld>
            <a:endParaRPr lang="fr-FR" dirty="0"/>
          </a:p>
        </p:txBody>
      </p:sp>
    </p:spTree>
    <p:extLst>
      <p:ext uri="{BB962C8B-B14F-4D97-AF65-F5344CB8AC3E}">
        <p14:creationId xmlns:p14="http://schemas.microsoft.com/office/powerpoint/2010/main" val="35522569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normAutofit lnSpcReduction="10000"/>
          </a:bodyPr>
          <a:lstStyle/>
          <a:p>
            <a:r>
              <a:rPr lang="fr-FR" b="1" u="sng" dirty="0"/>
              <a:t>Nouvel article R 4534-143 CT </a:t>
            </a:r>
            <a:r>
              <a:rPr lang="fr-FR" dirty="0"/>
              <a:t>« </a:t>
            </a:r>
            <a:r>
              <a:rPr lang="fr-FR" b="0" i="0" dirty="0">
                <a:solidFill>
                  <a:srgbClr val="000000"/>
                </a:solidFill>
                <a:effectLst/>
                <a:latin typeface="sourcesanspro"/>
              </a:rPr>
              <a:t>L'employeur met à disposition des travailleurs de l'eau potable et fraîche pour leur permettre de se désaltérer et de se rafraîchir. Lorsqu'il est impossible de mettre en place l'eau courante, la quantité d'eau mise à disposition à cette fin est d'au moins trois litres par jour par travailleur.</a:t>
            </a:r>
            <a:br>
              <a:rPr lang="fr-FR" dirty="0"/>
            </a:br>
            <a:br>
              <a:rPr lang="fr-FR" dirty="0"/>
            </a:br>
            <a:r>
              <a:rPr lang="fr-FR" b="0" i="0" dirty="0">
                <a:solidFill>
                  <a:srgbClr val="000000"/>
                </a:solidFill>
                <a:effectLst/>
                <a:latin typeface="sourcesanspro"/>
              </a:rPr>
              <a:t>Les conventions collectives nationales prévoient les situations de travail, notamment climatiques, pour lesquelles des boissons chaudes non alcoolisées sont mises gratuitement à la disposition des travailleurs. »</a:t>
            </a:r>
          </a:p>
          <a:p>
            <a:r>
              <a:rPr lang="fr-FR" b="1" i="0" u="sng" dirty="0">
                <a:solidFill>
                  <a:srgbClr val="000000"/>
                </a:solidFill>
                <a:effectLst/>
                <a:latin typeface="sourcesanspro"/>
              </a:rPr>
              <a:t>Ancien article </a:t>
            </a:r>
          </a:p>
          <a:p>
            <a:r>
              <a:rPr lang="fr-FR" b="0" i="0" dirty="0">
                <a:solidFill>
                  <a:srgbClr val="000000"/>
                </a:solidFill>
                <a:effectLst/>
                <a:latin typeface="sourcesanspro"/>
              </a:rPr>
              <a:t>« L'employeur met à la disposition des travailleurs de l'eau potable et fraîche pour la boisson, à raison de trois litres au moins par jour et par travailleur.</a:t>
            </a:r>
            <a:br>
              <a:rPr lang="fr-FR" dirty="0"/>
            </a:br>
            <a:r>
              <a:rPr lang="fr-FR" b="0" i="0" dirty="0">
                <a:solidFill>
                  <a:srgbClr val="000000"/>
                </a:solidFill>
                <a:effectLst/>
                <a:latin typeface="sourcesanspro"/>
              </a:rPr>
              <a:t>Les conventions collectives nationales prévoient les situations de travail, notamment climatiques, pour lesquelles des boissons chaudes non alcoolisées sont mises gratuitement à la disposition des travailleurs.»</a:t>
            </a:r>
          </a:p>
          <a:p>
            <a:endParaRPr lang="fr-FR" b="0" i="0" dirty="0">
              <a:solidFill>
                <a:srgbClr val="000000"/>
              </a:solidFill>
              <a:effectLst/>
              <a:latin typeface="sourcesanspro"/>
            </a:endParaRPr>
          </a:p>
          <a:p>
            <a:r>
              <a:rPr lang="fr-FR" b="1" i="0" u="sng" dirty="0">
                <a:solidFill>
                  <a:srgbClr val="000000"/>
                </a:solidFill>
                <a:effectLst/>
                <a:latin typeface="sourcesanspro"/>
              </a:rPr>
              <a:t>Nouveau R 717-84-2 du code rural </a:t>
            </a:r>
          </a:p>
          <a:p>
            <a:r>
              <a:rPr lang="fr-FR" b="0" i="0" dirty="0">
                <a:solidFill>
                  <a:srgbClr val="000000"/>
                </a:solidFill>
                <a:effectLst/>
                <a:latin typeface="sourcesanspro"/>
              </a:rPr>
              <a:t>« Les intervenants sur le chantier disposent d'eau potable et fraîche pour leur permettre de se désaltérer et de se rafraîchir. Lorsqu'il est impossible de mettre en place l'eau courante, la quantité d'eau mise à disposition à cette fin est d'au moins trois litres par jour par intervenant. »</a:t>
            </a:r>
            <a:endParaRPr lang="fr-FR" dirty="0"/>
          </a:p>
          <a:p>
            <a:endParaRPr lang="fr-FR" dirty="0"/>
          </a:p>
          <a:p>
            <a:r>
              <a:rPr lang="fr-FR" b="1" u="sng" dirty="0"/>
              <a:t>Ancien R 717-84-2 CR</a:t>
            </a:r>
          </a:p>
          <a:p>
            <a:r>
              <a:rPr lang="fr-FR" b="0" i="0" dirty="0">
                <a:solidFill>
                  <a:srgbClr val="000000"/>
                </a:solidFill>
                <a:effectLst/>
                <a:latin typeface="sourcesanspro"/>
              </a:rPr>
              <a:t>Les intervenants sur le chantier disposent d'eau potable pour la boisson en quantité suffisante.</a:t>
            </a:r>
            <a:endParaRPr lang="fr-FR" dirty="0"/>
          </a:p>
        </p:txBody>
      </p:sp>
      <p:sp>
        <p:nvSpPr>
          <p:cNvPr id="4" name="Espace réservé du numéro de diapositive 3"/>
          <p:cNvSpPr>
            <a:spLocks noGrp="1"/>
          </p:cNvSpPr>
          <p:nvPr>
            <p:ph type="sldNum" sz="quarter" idx="5"/>
          </p:nvPr>
        </p:nvSpPr>
        <p:spPr/>
        <p:txBody>
          <a:bodyPr/>
          <a:lstStyle/>
          <a:p>
            <a:fld id="{1B06CD8F-B7ED-4A05-9FB1-A01CC0EF02CC}" type="slidenum">
              <a:rPr lang="fr-FR" smtClean="0"/>
              <a:pPr/>
              <a:t>14</a:t>
            </a:fld>
            <a:endParaRPr lang="fr-FR" dirty="0"/>
          </a:p>
        </p:txBody>
      </p:sp>
    </p:spTree>
    <p:extLst>
      <p:ext uri="{BB962C8B-B14F-4D97-AF65-F5344CB8AC3E}">
        <p14:creationId xmlns:p14="http://schemas.microsoft.com/office/powerpoint/2010/main" val="19715964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1B06CD8F-B7ED-4A05-9FB1-A01CC0EF02CC}" type="slidenum">
              <a:rPr lang="fr-FR" smtClean="0"/>
              <a:pPr/>
              <a:t>15</a:t>
            </a:fld>
            <a:endParaRPr lang="fr-FR" dirty="0"/>
          </a:p>
        </p:txBody>
      </p:sp>
    </p:spTree>
    <p:extLst>
      <p:ext uri="{BB962C8B-B14F-4D97-AF65-F5344CB8AC3E}">
        <p14:creationId xmlns:p14="http://schemas.microsoft.com/office/powerpoint/2010/main" val="11667797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R 4721-5 CT délai minimum </a:t>
            </a:r>
            <a:r>
              <a:rPr lang="fr-FR" b="1" dirty="0"/>
              <a:t>8 jours</a:t>
            </a:r>
          </a:p>
          <a:p>
            <a:r>
              <a:rPr lang="fr-FR" dirty="0"/>
              <a:t>Mise en demeure sur le code rural, article R 717-85 CRPM , d »lai minimum </a:t>
            </a:r>
            <a:r>
              <a:rPr lang="fr-FR" b="1" dirty="0"/>
              <a:t>4 jours</a:t>
            </a:r>
          </a:p>
        </p:txBody>
      </p:sp>
      <p:sp>
        <p:nvSpPr>
          <p:cNvPr id="4" name="Espace réservé du numéro de diapositive 3"/>
          <p:cNvSpPr>
            <a:spLocks noGrp="1"/>
          </p:cNvSpPr>
          <p:nvPr>
            <p:ph type="sldNum" sz="quarter" idx="5"/>
          </p:nvPr>
        </p:nvSpPr>
        <p:spPr/>
        <p:txBody>
          <a:bodyPr/>
          <a:lstStyle/>
          <a:p>
            <a:fld id="{1B06CD8F-B7ED-4A05-9FB1-A01CC0EF02CC}" type="slidenum">
              <a:rPr lang="fr-FR" smtClean="0"/>
              <a:pPr/>
              <a:t>16</a:t>
            </a:fld>
            <a:endParaRPr lang="fr-FR" dirty="0"/>
          </a:p>
        </p:txBody>
      </p:sp>
    </p:spTree>
    <p:extLst>
      <p:ext uri="{BB962C8B-B14F-4D97-AF65-F5344CB8AC3E}">
        <p14:creationId xmlns:p14="http://schemas.microsoft.com/office/powerpoint/2010/main" val="39234327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b="0" i="0" dirty="0">
                <a:solidFill>
                  <a:srgbClr val="000000"/>
                </a:solidFill>
                <a:effectLst/>
                <a:latin typeface="sourcesanspro"/>
              </a:rPr>
              <a:t>« Art. R. 4223-13.-Les locaux fermés affectés au travail sont, en toute saison, maintenus à une température adaptée compte tenu de l'activité des travailleurs et de l'environnement dans lequel ils évoluent. En cas d'utilisation d'un dispositif de régulation de température, celui-ci ne doit émettre aucune émanation dangereuse.</a:t>
            </a:r>
          </a:p>
          <a:p>
            <a:endParaRPr lang="fr-FR" dirty="0">
              <a:solidFill>
                <a:srgbClr val="000000"/>
              </a:solidFill>
              <a:latin typeface="sourcesanspro"/>
            </a:endParaRPr>
          </a:p>
          <a:p>
            <a:r>
              <a:rPr lang="fr-FR" dirty="0">
                <a:solidFill>
                  <a:srgbClr val="000000"/>
                </a:solidFill>
                <a:latin typeface="sourcesanspro"/>
              </a:rPr>
              <a:t>Cet article est dans le livre II Dispositions applicables aux lieux de travail</a:t>
            </a:r>
          </a:p>
          <a:p>
            <a:endParaRPr lang="fr-FR" dirty="0">
              <a:solidFill>
                <a:srgbClr val="000000"/>
              </a:solidFill>
              <a:latin typeface="sourcesanspro"/>
            </a:endParaRPr>
          </a:p>
          <a:p>
            <a:r>
              <a:rPr lang="fr-FR" dirty="0">
                <a:solidFill>
                  <a:srgbClr val="000000"/>
                </a:solidFill>
                <a:latin typeface="sourcesanspro"/>
              </a:rPr>
              <a:t>Version précédente « </a:t>
            </a:r>
            <a:r>
              <a:rPr lang="fr-FR" b="0" i="0" dirty="0">
                <a:solidFill>
                  <a:srgbClr val="000000"/>
                </a:solidFill>
                <a:effectLst/>
                <a:latin typeface="sourcesanspro"/>
              </a:rPr>
              <a:t>Les locaux fermés affectés au travail sont chauffés pendant la saison froide.</a:t>
            </a:r>
            <a:br>
              <a:rPr lang="fr-FR" dirty="0"/>
            </a:br>
            <a:r>
              <a:rPr lang="fr-FR" b="0" i="0" dirty="0">
                <a:solidFill>
                  <a:srgbClr val="000000"/>
                </a:solidFill>
                <a:effectLst/>
                <a:latin typeface="sourcesanspro"/>
              </a:rPr>
              <a:t>Le chauffage fonctionne de manière à maintenir une température convenable et à ne donner lieu à aucune émanation délétère. »</a:t>
            </a:r>
          </a:p>
          <a:p>
            <a:endParaRPr lang="fr-FR" b="0" i="0" dirty="0">
              <a:solidFill>
                <a:srgbClr val="000000"/>
              </a:solidFill>
              <a:effectLst/>
              <a:latin typeface="sourcesanspro"/>
            </a:endParaRPr>
          </a:p>
          <a:p>
            <a:r>
              <a:rPr lang="fr-FR" b="0" i="0" dirty="0">
                <a:solidFill>
                  <a:srgbClr val="000000"/>
                </a:solidFill>
                <a:effectLst/>
                <a:latin typeface="sourcesanspro"/>
              </a:rPr>
              <a:t>R 4225-2 CT nouvelle version «  Art. R. 4225-2.-L'employeur met à disposition des travailleurs de l'eau potable et fraîche pour leur permettre de se désaltérer et de se rafraîchir.  »</a:t>
            </a:r>
          </a:p>
          <a:p>
            <a:r>
              <a:rPr lang="fr-FR" b="0" i="0" dirty="0">
                <a:solidFill>
                  <a:srgbClr val="000000"/>
                </a:solidFill>
                <a:effectLst/>
                <a:latin typeface="sourcesanspro"/>
              </a:rPr>
              <a:t>Ancienne version « </a:t>
            </a:r>
            <a:br>
              <a:rPr lang="fr-FR" dirty="0"/>
            </a:br>
            <a:r>
              <a:rPr lang="fr-FR" b="0" i="0" dirty="0">
                <a:solidFill>
                  <a:srgbClr val="000000"/>
                </a:solidFill>
                <a:effectLst/>
                <a:latin typeface="sourcesanspro"/>
              </a:rPr>
              <a:t>L'employeur met à la disposition des travailleurs de l'eau potable et fraîche pour la boisson. »</a:t>
            </a:r>
            <a:endParaRPr lang="fr-FR" dirty="0"/>
          </a:p>
        </p:txBody>
      </p:sp>
      <p:sp>
        <p:nvSpPr>
          <p:cNvPr id="4" name="Espace réservé du numéro de diapositive 3"/>
          <p:cNvSpPr>
            <a:spLocks noGrp="1"/>
          </p:cNvSpPr>
          <p:nvPr>
            <p:ph type="sldNum" sz="quarter" idx="5"/>
          </p:nvPr>
        </p:nvSpPr>
        <p:spPr/>
        <p:txBody>
          <a:bodyPr/>
          <a:lstStyle/>
          <a:p>
            <a:fld id="{1B06CD8F-B7ED-4A05-9FB1-A01CC0EF02CC}" type="slidenum">
              <a:rPr lang="fr-FR" smtClean="0"/>
              <a:pPr/>
              <a:t>5</a:t>
            </a:fld>
            <a:endParaRPr lang="fr-FR" dirty="0"/>
          </a:p>
        </p:txBody>
      </p:sp>
    </p:spTree>
    <p:extLst>
      <p:ext uri="{BB962C8B-B14F-4D97-AF65-F5344CB8AC3E}">
        <p14:creationId xmlns:p14="http://schemas.microsoft.com/office/powerpoint/2010/main" val="7547043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normAutofit fontScale="70000" lnSpcReduction="20000"/>
          </a:bodyPr>
          <a:lstStyle/>
          <a:p>
            <a:r>
              <a:rPr lang="fr-FR" b="1" u="sng" dirty="0"/>
              <a:t>Adaptation des postes de travail</a:t>
            </a:r>
          </a:p>
          <a:p>
            <a:endParaRPr lang="fr-FR" b="1" u="sng" dirty="0"/>
          </a:p>
          <a:p>
            <a:r>
              <a:rPr lang="fr-FR" b="1" u="sng" dirty="0"/>
              <a:t>R4225-1 nouveau</a:t>
            </a:r>
          </a:p>
          <a:p>
            <a:pPr algn="l"/>
            <a:r>
              <a:rPr lang="fr-FR" b="0" i="0" dirty="0">
                <a:solidFill>
                  <a:srgbClr val="000000"/>
                </a:solidFill>
                <a:effectLst/>
                <a:latin typeface="sourcesanspro"/>
              </a:rPr>
              <a:t>Les postes de travail extérieurs sont aménagés de telle sorte que les travailleurs :</a:t>
            </a:r>
            <a:br>
              <a:rPr lang="fr-FR" b="0" i="0" dirty="0">
                <a:solidFill>
                  <a:srgbClr val="000000"/>
                </a:solidFill>
                <a:effectLst/>
                <a:latin typeface="sourcesanspro"/>
              </a:rPr>
            </a:br>
            <a:br>
              <a:rPr lang="fr-FR" b="0" i="0" dirty="0">
                <a:solidFill>
                  <a:srgbClr val="000000"/>
                </a:solidFill>
                <a:effectLst/>
                <a:latin typeface="sourcesanspro"/>
              </a:rPr>
            </a:br>
            <a:r>
              <a:rPr lang="fr-FR" b="0" i="0" dirty="0">
                <a:solidFill>
                  <a:srgbClr val="000000"/>
                </a:solidFill>
                <a:effectLst/>
                <a:latin typeface="sourcesanspro"/>
              </a:rPr>
              <a:t>1° Puissent rapidement quitter leur poste de travail en cas de danger ou puissent rapidement être secourus ;</a:t>
            </a:r>
            <a:br>
              <a:rPr lang="fr-FR" b="0" i="0" dirty="0">
                <a:solidFill>
                  <a:srgbClr val="000000"/>
                </a:solidFill>
                <a:effectLst/>
                <a:latin typeface="sourcesanspro"/>
              </a:rPr>
            </a:br>
            <a:br>
              <a:rPr lang="fr-FR" b="0" i="0" dirty="0">
                <a:solidFill>
                  <a:srgbClr val="000000"/>
                </a:solidFill>
                <a:effectLst/>
                <a:latin typeface="sourcesanspro"/>
              </a:rPr>
            </a:br>
            <a:r>
              <a:rPr lang="fr-FR" b="0" i="0" dirty="0">
                <a:solidFill>
                  <a:srgbClr val="000000"/>
                </a:solidFill>
                <a:effectLst/>
                <a:latin typeface="sourcesanspro"/>
              </a:rPr>
              <a:t>2° Soient protégés contre la chute d'objets ;</a:t>
            </a:r>
            <a:br>
              <a:rPr lang="fr-FR" b="0" i="0" dirty="0">
                <a:solidFill>
                  <a:srgbClr val="000000"/>
                </a:solidFill>
                <a:effectLst/>
                <a:latin typeface="sourcesanspro"/>
              </a:rPr>
            </a:br>
            <a:br>
              <a:rPr lang="fr-FR" b="0" i="0" dirty="0">
                <a:solidFill>
                  <a:srgbClr val="000000"/>
                </a:solidFill>
                <a:effectLst/>
                <a:latin typeface="sourcesanspro"/>
              </a:rPr>
            </a:br>
            <a:r>
              <a:rPr lang="fr-FR" b="0" i="0" dirty="0">
                <a:solidFill>
                  <a:srgbClr val="000000"/>
                </a:solidFill>
                <a:effectLst/>
                <a:latin typeface="sourcesanspro"/>
              </a:rPr>
              <a:t>3° Soient protégés contre </a:t>
            </a:r>
            <a:r>
              <a:rPr lang="fr-FR" b="1" i="0" dirty="0">
                <a:solidFill>
                  <a:srgbClr val="000000"/>
                </a:solidFill>
                <a:effectLst/>
                <a:latin typeface="sourcesanspro"/>
              </a:rPr>
              <a:t>les effets </a:t>
            </a:r>
            <a:r>
              <a:rPr lang="fr-FR" b="0" i="0" dirty="0">
                <a:solidFill>
                  <a:srgbClr val="000000"/>
                </a:solidFill>
                <a:effectLst/>
                <a:latin typeface="sourcesanspro"/>
              </a:rPr>
              <a:t>des conditions atmosphériques ;</a:t>
            </a:r>
            <a:br>
              <a:rPr lang="fr-FR" b="0" i="0" dirty="0">
                <a:solidFill>
                  <a:srgbClr val="000000"/>
                </a:solidFill>
                <a:effectLst/>
                <a:latin typeface="sourcesanspro"/>
              </a:rPr>
            </a:br>
            <a:br>
              <a:rPr lang="fr-FR" b="0" i="0" dirty="0">
                <a:solidFill>
                  <a:srgbClr val="000000"/>
                </a:solidFill>
                <a:effectLst/>
                <a:latin typeface="sourcesanspro"/>
              </a:rPr>
            </a:br>
            <a:r>
              <a:rPr lang="fr-FR" b="0" i="0" dirty="0">
                <a:solidFill>
                  <a:srgbClr val="000000"/>
                </a:solidFill>
                <a:effectLst/>
                <a:latin typeface="sourcesanspro"/>
              </a:rPr>
              <a:t>4° Ne soient pas exposés à des niveaux sonores nocifs ou à des émissions de gaz, vapeurs, aérosols de particules solides ou liquides de substances insalubres, gênantes ou dangereuses ;</a:t>
            </a:r>
            <a:br>
              <a:rPr lang="fr-FR" b="0" i="0" dirty="0">
                <a:solidFill>
                  <a:srgbClr val="000000"/>
                </a:solidFill>
                <a:effectLst/>
                <a:latin typeface="sourcesanspro"/>
              </a:rPr>
            </a:br>
            <a:br>
              <a:rPr lang="fr-FR" b="0" i="0" dirty="0">
                <a:solidFill>
                  <a:srgbClr val="000000"/>
                </a:solidFill>
                <a:effectLst/>
                <a:latin typeface="sourcesanspro"/>
              </a:rPr>
            </a:br>
            <a:r>
              <a:rPr lang="fr-FR" b="0" i="0" dirty="0">
                <a:solidFill>
                  <a:srgbClr val="000000"/>
                </a:solidFill>
                <a:effectLst/>
                <a:latin typeface="sourcesanspro"/>
              </a:rPr>
              <a:t>5° Ne puissent glisser ou chuter.</a:t>
            </a:r>
          </a:p>
          <a:p>
            <a:endParaRPr lang="fr-FR" b="1" u="sng" dirty="0"/>
          </a:p>
          <a:p>
            <a:r>
              <a:rPr lang="fr-FR" b="1" u="sng" dirty="0"/>
              <a:t>R 4225-1 ancien </a:t>
            </a:r>
          </a:p>
          <a:p>
            <a:endParaRPr lang="fr-FR" b="1" u="sng" dirty="0"/>
          </a:p>
          <a:p>
            <a:r>
              <a:rPr lang="fr-FR" b="0" i="0" dirty="0">
                <a:solidFill>
                  <a:srgbClr val="000000"/>
                </a:solidFill>
                <a:effectLst/>
                <a:latin typeface="sourcesanspro"/>
              </a:rPr>
              <a:t>Les postes de travail extérieurs sont aménagés de telle sorte que les travailleurs :</a:t>
            </a:r>
            <a:br>
              <a:rPr lang="fr-FR" dirty="0"/>
            </a:br>
            <a:r>
              <a:rPr lang="fr-FR" b="0" i="0" dirty="0">
                <a:solidFill>
                  <a:srgbClr val="000000"/>
                </a:solidFill>
                <a:effectLst/>
                <a:latin typeface="sourcesanspro"/>
              </a:rPr>
              <a:t>1° Puissent rapidement quitter leur poste de travail en cas de danger ou puissent rapidement être secourus ;</a:t>
            </a:r>
            <a:br>
              <a:rPr lang="fr-FR" dirty="0"/>
            </a:br>
            <a:r>
              <a:rPr lang="fr-FR" b="0" i="0" dirty="0">
                <a:solidFill>
                  <a:srgbClr val="000000"/>
                </a:solidFill>
                <a:effectLst/>
                <a:latin typeface="sourcesanspro"/>
              </a:rPr>
              <a:t>2° Soient protégés contre la chute d'objets ;</a:t>
            </a:r>
            <a:br>
              <a:rPr lang="fr-FR" dirty="0"/>
            </a:br>
            <a:r>
              <a:rPr lang="fr-FR" b="0" i="0" strike="sngStrike" dirty="0">
                <a:solidFill>
                  <a:srgbClr val="000000"/>
                </a:solidFill>
                <a:effectLst/>
                <a:latin typeface="sourcesanspro"/>
              </a:rPr>
              <a:t>3° Dans la mesure du possible :</a:t>
            </a:r>
            <a:br>
              <a:rPr lang="fr-FR" dirty="0"/>
            </a:br>
            <a:r>
              <a:rPr lang="fr-FR" b="0" i="0" dirty="0">
                <a:solidFill>
                  <a:srgbClr val="000000"/>
                </a:solidFill>
                <a:effectLst/>
                <a:latin typeface="sourcesanspro"/>
              </a:rPr>
              <a:t>a) Soient protégés contre les conditions atmosphériques ;</a:t>
            </a:r>
            <a:br>
              <a:rPr lang="fr-FR" dirty="0"/>
            </a:br>
            <a:r>
              <a:rPr lang="fr-FR" b="0" i="0" dirty="0">
                <a:solidFill>
                  <a:srgbClr val="000000"/>
                </a:solidFill>
                <a:effectLst/>
                <a:latin typeface="sourcesanspro"/>
              </a:rPr>
              <a:t>b) Ne soient pas exposés à des niveaux sonores nocifs ou à des émissions de gaz, vapeurs, aérosols de particules solides ou liquides de substances insalubres, gênantes ou dangereuses ;</a:t>
            </a:r>
            <a:br>
              <a:rPr lang="fr-FR" dirty="0"/>
            </a:br>
            <a:r>
              <a:rPr lang="fr-FR" b="0" i="0" dirty="0">
                <a:solidFill>
                  <a:srgbClr val="000000"/>
                </a:solidFill>
                <a:effectLst/>
                <a:latin typeface="sourcesanspro"/>
              </a:rPr>
              <a:t>c) Ne puissent glisser ou chuter.</a:t>
            </a:r>
            <a:endParaRPr lang="fr-FR" b="1" u="sng" dirty="0"/>
          </a:p>
          <a:p>
            <a:endParaRPr lang="fr-FR" b="1" u="sng" dirty="0"/>
          </a:p>
          <a:p>
            <a:r>
              <a:rPr lang="fr-FR" b="1" u="sng" dirty="0"/>
              <a:t>Sur les EPI</a:t>
            </a:r>
          </a:p>
          <a:p>
            <a:r>
              <a:rPr lang="fr-FR" dirty="0"/>
              <a:t>Nouvel article R 4323-97 CT</a:t>
            </a:r>
          </a:p>
          <a:p>
            <a:r>
              <a:rPr lang="fr-FR" dirty="0"/>
              <a:t>« </a:t>
            </a:r>
            <a:r>
              <a:rPr lang="fr-FR" b="0" i="0" dirty="0">
                <a:solidFill>
                  <a:srgbClr val="000000"/>
                </a:solidFill>
                <a:effectLst/>
                <a:latin typeface="sourcesanspro"/>
              </a:rPr>
              <a:t>L'employeur détermine, après consultation du comité social et économique, les conditions dans lesquelles les équipements de protection individuelle sont mis à disposition et utilisés, notamment celles concernant la durée de leur port. Il prend en compte la gravité du risque, la fréquence de l'exposition au risque, les caractéristiques du poste de travail de chaque travailleur, les performances des équipements de protection individuelle en cause </a:t>
            </a:r>
            <a:r>
              <a:rPr lang="fr-FR" b="1" i="0" dirty="0">
                <a:solidFill>
                  <a:srgbClr val="000000"/>
                </a:solidFill>
                <a:effectLst/>
                <a:latin typeface="sourcesanspro"/>
              </a:rPr>
              <a:t>ainsi que les conditions atmosphériques. »</a:t>
            </a:r>
          </a:p>
          <a:p>
            <a:endParaRPr lang="fr-FR" b="0" i="0" dirty="0">
              <a:solidFill>
                <a:srgbClr val="000000"/>
              </a:solidFill>
              <a:effectLst/>
              <a:latin typeface="sourcesanspro"/>
            </a:endParaRPr>
          </a:p>
          <a:p>
            <a:r>
              <a:rPr lang="fr-FR" b="0" i="0" dirty="0">
                <a:solidFill>
                  <a:srgbClr val="000000"/>
                </a:solidFill>
                <a:effectLst/>
                <a:latin typeface="sourcesanspro"/>
              </a:rPr>
              <a:t>Ancien article R 4323-97CT</a:t>
            </a:r>
          </a:p>
          <a:p>
            <a:r>
              <a:rPr lang="fr-FR" b="0" i="0" dirty="0">
                <a:solidFill>
                  <a:srgbClr val="000000"/>
                </a:solidFill>
                <a:effectLst/>
                <a:latin typeface="sourcesanspro"/>
              </a:rPr>
              <a:t>L'employeur détermine, après consultation du comité social et économique, les conditions dans lesquelles les équipements de protection individuelle sont mis à disposition et utilisés, notamment celles concernant la durée de leur port. Il prend en compte la gravité du risque, la fréquence de l'exposition au risque, les caractéristiques du poste de travail de chaque travailleur, et les performances des équipements de protection individuelle en cause.</a:t>
            </a:r>
            <a:endParaRPr lang="fr-FR" dirty="0"/>
          </a:p>
        </p:txBody>
      </p:sp>
      <p:sp>
        <p:nvSpPr>
          <p:cNvPr id="4" name="Espace réservé du numéro de diapositive 3"/>
          <p:cNvSpPr>
            <a:spLocks noGrp="1"/>
          </p:cNvSpPr>
          <p:nvPr>
            <p:ph type="sldNum" sz="quarter" idx="5"/>
          </p:nvPr>
        </p:nvSpPr>
        <p:spPr/>
        <p:txBody>
          <a:bodyPr/>
          <a:lstStyle/>
          <a:p>
            <a:fld id="{1B06CD8F-B7ED-4A05-9FB1-A01CC0EF02CC}" type="slidenum">
              <a:rPr lang="fr-FR" smtClean="0"/>
              <a:pPr/>
              <a:t>6</a:t>
            </a:fld>
            <a:endParaRPr lang="fr-FR" dirty="0"/>
          </a:p>
        </p:txBody>
      </p:sp>
    </p:spTree>
    <p:extLst>
      <p:ext uri="{BB962C8B-B14F-4D97-AF65-F5344CB8AC3E}">
        <p14:creationId xmlns:p14="http://schemas.microsoft.com/office/powerpoint/2010/main" val="7841973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Création d’un nouveau chapitre dans le code du travail dans la quatrième partie sur la « Santé sécurité »  livre IV « Prévention de certains risques d’exposition » Titre VI « Autres risques » </a:t>
            </a:r>
          </a:p>
          <a:p>
            <a:r>
              <a:rPr lang="fr-FR" dirty="0"/>
              <a:t>Nouveau chapitre III «  Prévention des risques liés aux épisodes de chaleur intense »  ( après un chapitre I sir mes risques en milieu Hyperbare » et un chapitre II « risque Pyrotechnique »</a:t>
            </a:r>
          </a:p>
        </p:txBody>
      </p:sp>
      <p:sp>
        <p:nvSpPr>
          <p:cNvPr id="4" name="Espace réservé du numéro de diapositive 3"/>
          <p:cNvSpPr>
            <a:spLocks noGrp="1"/>
          </p:cNvSpPr>
          <p:nvPr>
            <p:ph type="sldNum" sz="quarter" idx="5"/>
          </p:nvPr>
        </p:nvSpPr>
        <p:spPr/>
        <p:txBody>
          <a:bodyPr/>
          <a:lstStyle/>
          <a:p>
            <a:fld id="{1B06CD8F-B7ED-4A05-9FB1-A01CC0EF02CC}" type="slidenum">
              <a:rPr lang="fr-FR" smtClean="0"/>
              <a:pPr/>
              <a:t>7</a:t>
            </a:fld>
            <a:endParaRPr lang="fr-FR" dirty="0"/>
          </a:p>
        </p:txBody>
      </p:sp>
    </p:spTree>
    <p:extLst>
      <p:ext uri="{BB962C8B-B14F-4D97-AF65-F5344CB8AC3E}">
        <p14:creationId xmlns:p14="http://schemas.microsoft.com/office/powerpoint/2010/main" val="26736601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Art. R. 4463-1. – Pour l’application du présent chapitre, l’épisode de chaleur intense est défini, dans des conditions déterminées par arrêté des ministres chargés du travail, de l’environnement et de l’agriculture, par référence à un dispositif développé par Météo-France pour signaler le niveau de danger de la chaleur.</a:t>
            </a:r>
          </a:p>
        </p:txBody>
      </p:sp>
      <p:sp>
        <p:nvSpPr>
          <p:cNvPr id="4" name="Espace réservé du numéro de diapositive 3"/>
          <p:cNvSpPr>
            <a:spLocks noGrp="1"/>
          </p:cNvSpPr>
          <p:nvPr>
            <p:ph type="sldNum" sz="quarter" idx="5"/>
          </p:nvPr>
        </p:nvSpPr>
        <p:spPr/>
        <p:txBody>
          <a:bodyPr/>
          <a:lstStyle/>
          <a:p>
            <a:fld id="{1B06CD8F-B7ED-4A05-9FB1-A01CC0EF02CC}" type="slidenum">
              <a:rPr lang="fr-FR" smtClean="0"/>
              <a:pPr/>
              <a:t>8</a:t>
            </a:fld>
            <a:endParaRPr lang="fr-FR" dirty="0"/>
          </a:p>
        </p:txBody>
      </p:sp>
    </p:spTree>
    <p:extLst>
      <p:ext uri="{BB962C8B-B14F-4D97-AF65-F5344CB8AC3E}">
        <p14:creationId xmlns:p14="http://schemas.microsoft.com/office/powerpoint/2010/main" val="22315102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Art. R. 4463-1. – Pour l’application du présent chapitre, l’épisode de chaleur intense est défini, dans des conditions déterminées par arrêté des ministres chargés du travail, de l’environnement et de l’agriculture, par référence à un dispositif développé par Météo-France pour signaler le niveau de danger de la chaleur.</a:t>
            </a:r>
          </a:p>
          <a:p>
            <a:endParaRPr lang="fr-FR" dirty="0"/>
          </a:p>
          <a:p>
            <a:r>
              <a:rPr lang="fr-FR" dirty="0"/>
              <a:t>Article 2  2° de l’arrêté du 27 mai 2025 </a:t>
            </a:r>
            <a:r>
              <a:rPr lang="fr-FR" b="0" i="0" dirty="0">
                <a:solidFill>
                  <a:srgbClr val="000000"/>
                </a:solidFill>
                <a:effectLst/>
                <a:latin typeface="sourcesanspro"/>
              </a:rPr>
              <a:t>2° « Episode de chaleur intense » au sens de l'article R. 4463-1 du </a:t>
            </a:r>
            <a:r>
              <a:rPr lang="fr-FR" b="0" i="0" u="sng" dirty="0">
                <a:solidFill>
                  <a:srgbClr val="4A5E81"/>
                </a:solidFill>
                <a:effectLst/>
                <a:latin typeface="sourcesanspro"/>
                <a:hlinkClick r:id="rId3" tooltip="Code du travail"/>
              </a:rPr>
              <a:t>code du travail</a:t>
            </a:r>
            <a:r>
              <a:rPr lang="fr-FR" b="0" i="0" dirty="0">
                <a:solidFill>
                  <a:srgbClr val="000000"/>
                </a:solidFill>
                <a:effectLst/>
                <a:latin typeface="sourcesanspro"/>
              </a:rPr>
              <a:t>, l'atteinte du seuil de niveau de vigilance « jaune » ou « orange » ou « rouge » tels que définis au 1° du présent article ;</a:t>
            </a:r>
            <a:endParaRPr lang="fr-FR" dirty="0"/>
          </a:p>
        </p:txBody>
      </p:sp>
      <p:sp>
        <p:nvSpPr>
          <p:cNvPr id="4" name="Espace réservé du numéro de diapositive 3"/>
          <p:cNvSpPr>
            <a:spLocks noGrp="1"/>
          </p:cNvSpPr>
          <p:nvPr>
            <p:ph type="sldNum" sz="quarter" idx="5"/>
          </p:nvPr>
        </p:nvSpPr>
        <p:spPr/>
        <p:txBody>
          <a:bodyPr/>
          <a:lstStyle/>
          <a:p>
            <a:fld id="{1B06CD8F-B7ED-4A05-9FB1-A01CC0EF02CC}" type="slidenum">
              <a:rPr lang="fr-FR" smtClean="0"/>
              <a:pPr/>
              <a:t>9</a:t>
            </a:fld>
            <a:endParaRPr lang="fr-FR" dirty="0"/>
          </a:p>
        </p:txBody>
      </p:sp>
    </p:spTree>
    <p:extLst>
      <p:ext uri="{BB962C8B-B14F-4D97-AF65-F5344CB8AC3E}">
        <p14:creationId xmlns:p14="http://schemas.microsoft.com/office/powerpoint/2010/main" val="2062142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L’article R 4121-1 CT reste la référence applicable à toutes les situations,</a:t>
            </a:r>
          </a:p>
          <a:p>
            <a:endParaRPr lang="fr-FR" dirty="0"/>
          </a:p>
          <a:p>
            <a:r>
              <a:rPr lang="fr-FR" dirty="0"/>
              <a:t>La nouveauté réside dans l’obligation spécifique d’évaluer les risques professionnels en cas d’épisode de chaleur intense</a:t>
            </a:r>
          </a:p>
        </p:txBody>
      </p:sp>
      <p:sp>
        <p:nvSpPr>
          <p:cNvPr id="4" name="Espace réservé du numéro de diapositive 3"/>
          <p:cNvSpPr>
            <a:spLocks noGrp="1"/>
          </p:cNvSpPr>
          <p:nvPr>
            <p:ph type="sldNum" sz="quarter" idx="5"/>
          </p:nvPr>
        </p:nvSpPr>
        <p:spPr/>
        <p:txBody>
          <a:bodyPr/>
          <a:lstStyle/>
          <a:p>
            <a:fld id="{1B06CD8F-B7ED-4A05-9FB1-A01CC0EF02CC}" type="slidenum">
              <a:rPr lang="fr-FR" smtClean="0"/>
              <a:pPr/>
              <a:t>10</a:t>
            </a:fld>
            <a:endParaRPr lang="fr-FR" dirty="0"/>
          </a:p>
        </p:txBody>
      </p:sp>
    </p:spTree>
    <p:extLst>
      <p:ext uri="{BB962C8B-B14F-4D97-AF65-F5344CB8AC3E}">
        <p14:creationId xmlns:p14="http://schemas.microsoft.com/office/powerpoint/2010/main" val="4594675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normAutofit fontScale="92500"/>
          </a:bodyPr>
          <a:lstStyle/>
          <a:p>
            <a:r>
              <a:rPr lang="fr-FR" dirty="0"/>
              <a:t>« Art. R. 4463-3. – La réduction des risques liés à l’exposition aux épisodes de chaleur intense prévue au second alinéa de l’article R. 4463-2 se fonde, notamment, sur : « 1o La mise en œuvre de procédés de travail ne nécessitant pas d’exposition à la chaleur ou nécessitant une exposition moindre ; « 2o La modification de l’aménagement et de l’agencement des lieux et postes de travail ; « 3o L’adaptation de l’organisation du travail, et notamment des horaires de travail, afin de limiter la durée et l’intensité de l’exposition et de prévoir des périodes de repos ; « 4o Des moyens techniques pour réduire le rayonnement solaire sur les surfaces exposées, par exemple par l’amortissement ou par l’isolation, ou pour prévenir l’accumulation de chaleur dans les locaux ou au poste de travail ; « 5o L’augmentation, autant qu’il est nécessaire, de l’eau potable fraîche mise à disposition des travailleurs ; « 6o Le choix d’équipements de travail appropriés permettant, compte tenu du travail à accomplir, de maintenir une température corporelle stable ; « 7o La fourniture d’équipements de protection individuelle permettant de limiter ou de compenser les effets des fortes températures ou de se protéger des effets des rayonnements solaires directs ou diffusés ; « 8o L’information et la formation adéquates des travailleurs, d’une part, sur la conduite à tenir en cas de forte chaleur et, d’autre part, sur l’utilisation correcte des équipements de travail et des équipements de protection individuelle de manière à réduire leur exposition à la chaleur à un niveau aussi bas qu’il est techniquement possible</a:t>
            </a:r>
          </a:p>
          <a:p>
            <a:endParaRPr lang="fr-FR" dirty="0"/>
          </a:p>
          <a:p>
            <a:r>
              <a:rPr lang="fr-FR" dirty="0"/>
              <a:t>. « Art. 4463-4. – En cas d’épisode de chaleur intense, une quantité d’eau potable fraîche suffisante est fournie par l’employeur. « L’employeur prévoit un moyen pour maintenir au frais, tout au long de la journée de travail, l’eau destinée à la boisson, à proximité des postes de travail, notamment pour les postes de travail extérieurs. </a:t>
            </a:r>
          </a:p>
        </p:txBody>
      </p:sp>
      <p:sp>
        <p:nvSpPr>
          <p:cNvPr id="4" name="Espace réservé du numéro de diapositive 3"/>
          <p:cNvSpPr>
            <a:spLocks noGrp="1"/>
          </p:cNvSpPr>
          <p:nvPr>
            <p:ph type="sldNum" sz="quarter" idx="5"/>
          </p:nvPr>
        </p:nvSpPr>
        <p:spPr/>
        <p:txBody>
          <a:bodyPr/>
          <a:lstStyle/>
          <a:p>
            <a:fld id="{1B06CD8F-B7ED-4A05-9FB1-A01CC0EF02CC}" type="slidenum">
              <a:rPr lang="fr-FR" smtClean="0"/>
              <a:pPr/>
              <a:t>11</a:t>
            </a:fld>
            <a:endParaRPr lang="fr-FR" dirty="0"/>
          </a:p>
        </p:txBody>
      </p:sp>
    </p:spTree>
    <p:extLst>
      <p:ext uri="{BB962C8B-B14F-4D97-AF65-F5344CB8AC3E}">
        <p14:creationId xmlns:p14="http://schemas.microsoft.com/office/powerpoint/2010/main" val="31066694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Art. R. 4463-5. – Lorsqu’il est informé de ce qu’un travailleur est, pour des raisons tenant notamment à son âge ou à son état de santé, particulièrement vulnérable aux risques liés à l’exposition aux épisodes de chaleur intense, l’employeur adapte, en liaison avec le service de prévention et de santé au travail, les mesures de prévention prévues au présent chapitre en vue d’assurer la protection de sa santé. </a:t>
            </a:r>
          </a:p>
          <a:p>
            <a:endParaRPr lang="fr-FR" dirty="0"/>
          </a:p>
          <a:p>
            <a:endParaRPr lang="fr-FR" dirty="0"/>
          </a:p>
          <a:p>
            <a:r>
              <a:rPr lang="fr-FR" dirty="0"/>
              <a:t>« Art. R. 4463-6. – L’employeur définit les modalités de signalement de toute apparition d’indice physiologique préoccupant, de situation de malaise ou de détresse, ainsi que celles destinées à porter secours, dans les meilleurs délais, à tout travailleur et, plus particulièrement, aux travailleurs isolés ou éloignés. « Elles sont portées à la connaissance des travailleurs et communiquées au service de prévention et de santé au travail. </a:t>
            </a:r>
          </a:p>
          <a:p>
            <a:endParaRPr lang="fr-FR" dirty="0"/>
          </a:p>
          <a:p>
            <a:r>
              <a:rPr lang="fr-FR" dirty="0"/>
              <a:t>Interdiction d’exposer les jeunes de – 18 ans à des températures extrêmes L 4153-8 CT et D4153-36 CT</a:t>
            </a:r>
          </a:p>
          <a:p>
            <a:endParaRPr lang="fr-FR" dirty="0"/>
          </a:p>
          <a:p>
            <a:endParaRPr lang="fr-FR" dirty="0"/>
          </a:p>
        </p:txBody>
      </p:sp>
      <p:sp>
        <p:nvSpPr>
          <p:cNvPr id="4" name="Espace réservé du numéro de diapositive 3"/>
          <p:cNvSpPr>
            <a:spLocks noGrp="1"/>
          </p:cNvSpPr>
          <p:nvPr>
            <p:ph type="sldNum" sz="quarter" idx="5"/>
          </p:nvPr>
        </p:nvSpPr>
        <p:spPr/>
        <p:txBody>
          <a:bodyPr/>
          <a:lstStyle/>
          <a:p>
            <a:fld id="{1B06CD8F-B7ED-4A05-9FB1-A01CC0EF02CC}" type="slidenum">
              <a:rPr lang="fr-FR" smtClean="0"/>
              <a:pPr/>
              <a:t>12</a:t>
            </a:fld>
            <a:endParaRPr lang="fr-FR" dirty="0"/>
          </a:p>
        </p:txBody>
      </p:sp>
    </p:spTree>
    <p:extLst>
      <p:ext uri="{BB962C8B-B14F-4D97-AF65-F5344CB8AC3E}">
        <p14:creationId xmlns:p14="http://schemas.microsoft.com/office/powerpoint/2010/main" val="19818237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re / sous-titre / texte">
    <p:spTree>
      <p:nvGrpSpPr>
        <p:cNvPr id="1" name=""/>
        <p:cNvGrpSpPr/>
        <p:nvPr/>
      </p:nvGrpSpPr>
      <p:grpSpPr>
        <a:xfrm>
          <a:off x="0" y="0"/>
          <a:ext cx="0" cy="0"/>
          <a:chOff x="0" y="0"/>
          <a:chExt cx="0" cy="0"/>
        </a:xfrm>
      </p:grpSpPr>
      <p:sp>
        <p:nvSpPr>
          <p:cNvPr id="5" name="Espace réservé du numéro de diapositive 4">
            <a:extLst>
              <a:ext uri="{FF2B5EF4-FFF2-40B4-BE49-F238E27FC236}">
                <a16:creationId xmlns:a16="http://schemas.microsoft.com/office/drawing/2014/main" id="{5A4F0766-6309-644C-9BCE-2E607A270B78}"/>
              </a:ext>
            </a:extLst>
          </p:cNvPr>
          <p:cNvSpPr>
            <a:spLocks noGrp="1"/>
          </p:cNvSpPr>
          <p:nvPr>
            <p:ph type="sldNum" sz="quarter" idx="12"/>
          </p:nvPr>
        </p:nvSpPr>
        <p:spPr/>
        <p:txBody>
          <a:bodyPr/>
          <a:lstStyle/>
          <a:p>
            <a:fld id="{733122C9-A0B9-462F-8757-0847AD287B63}" type="slidenum">
              <a:rPr lang="fr-FR" smtClean="0"/>
              <a:pPr/>
              <a:t>‹N°›</a:t>
            </a:fld>
            <a:endParaRPr lang="fr-FR" dirty="0"/>
          </a:p>
        </p:txBody>
      </p:sp>
      <p:sp>
        <p:nvSpPr>
          <p:cNvPr id="9" name="Espace réservé de la date 3">
            <a:extLst>
              <a:ext uri="{FF2B5EF4-FFF2-40B4-BE49-F238E27FC236}">
                <a16:creationId xmlns:a16="http://schemas.microsoft.com/office/drawing/2014/main" id="{E9918C01-3017-D749-B811-9FCBA8038409}"/>
              </a:ext>
            </a:extLst>
          </p:cNvPr>
          <p:cNvSpPr>
            <a:spLocks noGrp="1"/>
          </p:cNvSpPr>
          <p:nvPr>
            <p:ph type="dt" sz="half" idx="2"/>
          </p:nvPr>
        </p:nvSpPr>
        <p:spPr bwMode="gray">
          <a:xfrm>
            <a:off x="323850" y="4797631"/>
            <a:ext cx="1170000" cy="345869"/>
          </a:xfrm>
          <a:prstGeom prst="rect">
            <a:avLst/>
          </a:prstGeom>
        </p:spPr>
        <p:txBody>
          <a:bodyPr vert="horz" lIns="0" tIns="0" rIns="0" bIns="0" rtlCol="0" anchor="ctr" anchorCtr="0">
            <a:noAutofit/>
          </a:bodyPr>
          <a:lstStyle>
            <a:lvl1pPr algn="l">
              <a:defRPr sz="750" b="1">
                <a:solidFill>
                  <a:schemeClr val="tx1"/>
                </a:solidFill>
              </a:defRPr>
            </a:lvl1pPr>
          </a:lstStyle>
          <a:p>
            <a:fld id="{6A4A60EE-9D13-3442-9796-E718C6343EC1}" type="datetime1">
              <a:rPr lang="fr-FR" cap="all" smtClean="0"/>
              <a:pPr/>
              <a:t>07/07/2025</a:t>
            </a:fld>
            <a:endParaRPr lang="fr-FR" cap="all" dirty="0"/>
          </a:p>
        </p:txBody>
      </p:sp>
      <p:sp>
        <p:nvSpPr>
          <p:cNvPr id="16" name="Espace réservé du texte 7">
            <a:extLst>
              <a:ext uri="{FF2B5EF4-FFF2-40B4-BE49-F238E27FC236}">
                <a16:creationId xmlns:a16="http://schemas.microsoft.com/office/drawing/2014/main" id="{EB9C9A62-C54B-3841-9346-5A54D3715808}"/>
              </a:ext>
            </a:extLst>
          </p:cNvPr>
          <p:cNvSpPr>
            <a:spLocks noGrp="1"/>
          </p:cNvSpPr>
          <p:nvPr>
            <p:ph type="body" sz="quarter" idx="13" hasCustomPrompt="1"/>
          </p:nvPr>
        </p:nvSpPr>
        <p:spPr bwMode="gray">
          <a:xfrm>
            <a:off x="323851" y="1392695"/>
            <a:ext cx="8424614" cy="242951"/>
          </a:xfrm>
        </p:spPr>
        <p:txBody>
          <a:bodyPr/>
          <a:lstStyle>
            <a:lvl1pPr marL="9525" indent="85725">
              <a:spcBef>
                <a:spcPts val="400"/>
              </a:spcBef>
              <a:spcAft>
                <a:spcPts val="800"/>
              </a:spcAft>
              <a:buFont typeface="+mj-lt"/>
              <a:buNone/>
              <a:tabLst/>
              <a:defRPr sz="1500" b="1">
                <a:solidFill>
                  <a:schemeClr val="tx1">
                    <a:lumMod val="50000"/>
                    <a:lumOff val="50000"/>
                  </a:schemeClr>
                </a:solidFill>
              </a:defRPr>
            </a:lvl1pPr>
            <a:lvl2pPr marL="324000" indent="-144000">
              <a:spcBef>
                <a:spcPts val="600"/>
              </a:spcBef>
              <a:spcAft>
                <a:spcPts val="800"/>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8B219A12-DAFE-504E-9ED9-CFD78BD6A790}"/>
              </a:ext>
            </a:extLst>
          </p:cNvPr>
          <p:cNvSpPr>
            <a:spLocks noGrp="1"/>
          </p:cNvSpPr>
          <p:nvPr>
            <p:ph type="title" hasCustomPrompt="1"/>
          </p:nvPr>
        </p:nvSpPr>
        <p:spPr>
          <a:xfrm>
            <a:off x="323850" y="843558"/>
            <a:ext cx="8424863" cy="539991"/>
          </a:xfrm>
        </p:spPr>
        <p:txBody>
          <a:bodyPr/>
          <a:lstStyle/>
          <a:p>
            <a:r>
              <a:rPr lang="fr-FR" dirty="0"/>
              <a:t>Titre</a:t>
            </a:r>
          </a:p>
        </p:txBody>
      </p:sp>
      <p:sp>
        <p:nvSpPr>
          <p:cNvPr id="8" name="Espace réservé du texte 11">
            <a:extLst>
              <a:ext uri="{FF2B5EF4-FFF2-40B4-BE49-F238E27FC236}">
                <a16:creationId xmlns:a16="http://schemas.microsoft.com/office/drawing/2014/main" id="{0AF74C14-DE22-FE4D-B865-03FBE975D57C}"/>
              </a:ext>
            </a:extLst>
          </p:cNvPr>
          <p:cNvSpPr>
            <a:spLocks noGrp="1"/>
          </p:cNvSpPr>
          <p:nvPr>
            <p:ph type="body" sz="quarter" idx="14" hasCustomPrompt="1"/>
          </p:nvPr>
        </p:nvSpPr>
        <p:spPr bwMode="gray">
          <a:xfrm>
            <a:off x="323850" y="1707654"/>
            <a:ext cx="8424334" cy="288032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0" name="Espace réservé du pied de page 6"/>
          <p:cNvSpPr>
            <a:spLocks noGrp="1"/>
          </p:cNvSpPr>
          <p:nvPr>
            <p:ph type="ftr" sz="quarter" idx="3"/>
          </p:nvPr>
        </p:nvSpPr>
        <p:spPr>
          <a:xfrm>
            <a:off x="2868782" y="195486"/>
            <a:ext cx="5879931" cy="360000"/>
          </a:xfrm>
        </p:spPr>
        <p:txBody>
          <a:bodyPr/>
          <a:lstStyle/>
          <a:p>
            <a:r>
              <a:rPr lang="fr-FR" dirty="0"/>
              <a:t>Direction régionale de l'économie, de l'emploi, du travail et des solidarités</a:t>
            </a:r>
          </a:p>
        </p:txBody>
      </p:sp>
    </p:spTree>
    <p:extLst>
      <p:ext uri="{BB962C8B-B14F-4D97-AF65-F5344CB8AC3E}">
        <p14:creationId xmlns:p14="http://schemas.microsoft.com/office/powerpoint/2010/main" val="27241936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ommaire">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8" name="Espace réservé du texte 7"/>
          <p:cNvSpPr>
            <a:spLocks noGrp="1"/>
          </p:cNvSpPr>
          <p:nvPr>
            <p:ph type="body" sz="quarter" idx="13" hasCustomPrompt="1"/>
          </p:nvPr>
        </p:nvSpPr>
        <p:spPr bwMode="gray">
          <a:xfrm>
            <a:off x="323528" y="1563638"/>
            <a:ext cx="2520000" cy="2880320"/>
          </a:xfr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
        <p:nvSpPr>
          <p:cNvPr id="9" name="Espace réservé du texte 7"/>
          <p:cNvSpPr>
            <a:spLocks noGrp="1"/>
          </p:cNvSpPr>
          <p:nvPr>
            <p:ph type="body" sz="quarter" idx="14" hasCustomPrompt="1"/>
          </p:nvPr>
        </p:nvSpPr>
        <p:spPr bwMode="gray">
          <a:xfrm>
            <a:off x="3312000" y="1563638"/>
            <a:ext cx="2520000" cy="2860762"/>
          </a:xfr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
        <p:nvSpPr>
          <p:cNvPr id="10" name="Espace réservé du texte 7"/>
          <p:cNvSpPr>
            <a:spLocks noGrp="1"/>
          </p:cNvSpPr>
          <p:nvPr>
            <p:ph type="body" sz="quarter" idx="15" hasCustomPrompt="1"/>
          </p:nvPr>
        </p:nvSpPr>
        <p:spPr bwMode="gray">
          <a:xfrm>
            <a:off x="6263999" y="1563638"/>
            <a:ext cx="2520000" cy="2860762"/>
          </a:xfr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
        <p:nvSpPr>
          <p:cNvPr id="23" name="Espace réservé de la date 3">
            <a:extLst>
              <a:ext uri="{FF2B5EF4-FFF2-40B4-BE49-F238E27FC236}">
                <a16:creationId xmlns:a16="http://schemas.microsoft.com/office/drawing/2014/main" id="{15CA4CAF-6729-AB4D-9354-99C08AEAB1B8}"/>
              </a:ext>
            </a:extLst>
          </p:cNvPr>
          <p:cNvSpPr>
            <a:spLocks noGrp="1"/>
          </p:cNvSpPr>
          <p:nvPr>
            <p:ph type="dt" sz="half" idx="2"/>
          </p:nvPr>
        </p:nvSpPr>
        <p:spPr bwMode="gray">
          <a:xfrm>
            <a:off x="323850" y="4797631"/>
            <a:ext cx="1210435" cy="345869"/>
          </a:xfrm>
          <a:prstGeom prst="rect">
            <a:avLst/>
          </a:prstGeom>
        </p:spPr>
        <p:txBody>
          <a:bodyPr vert="horz" lIns="0" tIns="0" rIns="0" bIns="0" rtlCol="0" anchor="ctr" anchorCtr="0">
            <a:noAutofit/>
          </a:bodyPr>
          <a:lstStyle>
            <a:lvl1pPr algn="l">
              <a:defRPr sz="750" b="1">
                <a:solidFill>
                  <a:schemeClr val="tx1"/>
                </a:solidFill>
              </a:defRPr>
            </a:lvl1pPr>
          </a:lstStyle>
          <a:p>
            <a:fld id="{251C71F6-E0A6-1740-B64F-38F332886BAF}" type="datetime1">
              <a:rPr lang="fr-FR" cap="all" smtClean="0"/>
              <a:pPr/>
              <a:t>07/07/2025</a:t>
            </a:fld>
            <a:endParaRPr lang="fr-FR" cap="all" dirty="0"/>
          </a:p>
        </p:txBody>
      </p:sp>
      <p:sp>
        <p:nvSpPr>
          <p:cNvPr id="25" name="Titre 18">
            <a:extLst>
              <a:ext uri="{FF2B5EF4-FFF2-40B4-BE49-F238E27FC236}">
                <a16:creationId xmlns:a16="http://schemas.microsoft.com/office/drawing/2014/main" id="{8909A550-9D66-7141-BF64-73CAD209688B}"/>
              </a:ext>
            </a:extLst>
          </p:cNvPr>
          <p:cNvSpPr>
            <a:spLocks noGrp="1"/>
          </p:cNvSpPr>
          <p:nvPr>
            <p:ph type="title" hasCustomPrompt="1"/>
          </p:nvPr>
        </p:nvSpPr>
        <p:spPr>
          <a:xfrm>
            <a:off x="323850" y="807623"/>
            <a:ext cx="8424863" cy="539991"/>
          </a:xfrm>
        </p:spPr>
        <p:txBody>
          <a:bodyPr/>
          <a:lstStyle/>
          <a:p>
            <a:r>
              <a:rPr lang="fr-FR" dirty="0"/>
              <a:t>Sommaire</a:t>
            </a:r>
          </a:p>
        </p:txBody>
      </p:sp>
      <p:sp>
        <p:nvSpPr>
          <p:cNvPr id="26" name="Espace réservé du pied de page 4">
            <a:extLst>
              <a:ext uri="{FF2B5EF4-FFF2-40B4-BE49-F238E27FC236}">
                <a16:creationId xmlns:a16="http://schemas.microsoft.com/office/drawing/2014/main" id="{745ED2D7-3CC1-3B41-AA37-64BDE1CE2471}"/>
              </a:ext>
            </a:extLst>
          </p:cNvPr>
          <p:cNvSpPr>
            <a:spLocks noGrp="1"/>
          </p:cNvSpPr>
          <p:nvPr>
            <p:ph type="ftr" sz="quarter" idx="3"/>
          </p:nvPr>
        </p:nvSpPr>
        <p:spPr bwMode="gray">
          <a:xfrm>
            <a:off x="2868782" y="195486"/>
            <a:ext cx="5879931" cy="360000"/>
          </a:xfrm>
          <a:prstGeom prst="rect">
            <a:avLst/>
          </a:prstGeom>
        </p:spPr>
        <p:txBody>
          <a:bodyPr vert="horz" lIns="0" tIns="0" rIns="0" bIns="0" rtlCol="0" anchor="ctr" anchorCtr="0">
            <a:noAutofit/>
          </a:bodyPr>
          <a:lstStyle>
            <a:lvl1pPr algn="r">
              <a:defRPr sz="750" b="1">
                <a:solidFill>
                  <a:schemeClr val="tx1"/>
                </a:solidFill>
              </a:defRPr>
            </a:lvl1pPr>
          </a:lstStyle>
          <a:p>
            <a:r>
              <a:rPr lang="fr-FR" dirty="0"/>
              <a:t>Direction régionale de l'économie, de l'emploi, du travail et des solidarités</a:t>
            </a:r>
          </a:p>
        </p:txBody>
      </p:sp>
    </p:spTree>
    <p:extLst>
      <p:ext uri="{BB962C8B-B14F-4D97-AF65-F5344CB8AC3E}">
        <p14:creationId xmlns:p14="http://schemas.microsoft.com/office/powerpoint/2010/main" val="28881371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Colonnes de texte">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23" name="Espace réservé de la date 3">
            <a:extLst>
              <a:ext uri="{FF2B5EF4-FFF2-40B4-BE49-F238E27FC236}">
                <a16:creationId xmlns:a16="http://schemas.microsoft.com/office/drawing/2014/main" id="{15CA4CAF-6729-AB4D-9354-99C08AEAB1B8}"/>
              </a:ext>
            </a:extLst>
          </p:cNvPr>
          <p:cNvSpPr>
            <a:spLocks noGrp="1"/>
          </p:cNvSpPr>
          <p:nvPr>
            <p:ph type="dt" sz="half" idx="2"/>
          </p:nvPr>
        </p:nvSpPr>
        <p:spPr bwMode="gray">
          <a:xfrm>
            <a:off x="323850" y="4797631"/>
            <a:ext cx="1210435" cy="345869"/>
          </a:xfrm>
          <a:prstGeom prst="rect">
            <a:avLst/>
          </a:prstGeom>
        </p:spPr>
        <p:txBody>
          <a:bodyPr vert="horz" lIns="0" tIns="0" rIns="0" bIns="0" rtlCol="0" anchor="ctr" anchorCtr="0">
            <a:noAutofit/>
          </a:bodyPr>
          <a:lstStyle>
            <a:lvl1pPr algn="l">
              <a:defRPr sz="750" b="1">
                <a:solidFill>
                  <a:schemeClr val="tx1"/>
                </a:solidFill>
              </a:defRPr>
            </a:lvl1pPr>
          </a:lstStyle>
          <a:p>
            <a:fld id="{5E6183FC-BA60-7C49-ABF3-B50982741576}" type="datetime1">
              <a:rPr lang="fr-FR" cap="all" smtClean="0"/>
              <a:pPr/>
              <a:t>07/07/2025</a:t>
            </a:fld>
            <a:endParaRPr lang="fr-FR" cap="all" dirty="0"/>
          </a:p>
        </p:txBody>
      </p:sp>
      <p:sp>
        <p:nvSpPr>
          <p:cNvPr id="26" name="Espace réservé du pied de page 4">
            <a:extLst>
              <a:ext uri="{FF2B5EF4-FFF2-40B4-BE49-F238E27FC236}">
                <a16:creationId xmlns:a16="http://schemas.microsoft.com/office/drawing/2014/main" id="{745ED2D7-3CC1-3B41-AA37-64BDE1CE2471}"/>
              </a:ext>
            </a:extLst>
          </p:cNvPr>
          <p:cNvSpPr>
            <a:spLocks noGrp="1"/>
          </p:cNvSpPr>
          <p:nvPr>
            <p:ph type="ftr" sz="quarter" idx="3"/>
          </p:nvPr>
        </p:nvSpPr>
        <p:spPr bwMode="gray">
          <a:xfrm>
            <a:off x="2868782" y="195486"/>
            <a:ext cx="5879931" cy="360000"/>
          </a:xfrm>
          <a:prstGeom prst="rect">
            <a:avLst/>
          </a:prstGeom>
        </p:spPr>
        <p:txBody>
          <a:bodyPr vert="horz" lIns="0" tIns="0" rIns="0" bIns="0" rtlCol="0" anchor="ctr" anchorCtr="0">
            <a:noAutofit/>
          </a:bodyPr>
          <a:lstStyle>
            <a:lvl1pPr algn="r">
              <a:defRPr sz="750" b="1">
                <a:solidFill>
                  <a:schemeClr val="tx1"/>
                </a:solidFill>
              </a:defRPr>
            </a:lvl1pPr>
          </a:lstStyle>
          <a:p>
            <a:r>
              <a:rPr lang="fr-FR" dirty="0"/>
              <a:t>Direction régionale de l'économie, de l'emploi, du travail et des solidarités</a:t>
            </a:r>
          </a:p>
        </p:txBody>
      </p:sp>
      <p:sp>
        <p:nvSpPr>
          <p:cNvPr id="11" name="Espace réservé du texte 7">
            <a:extLst>
              <a:ext uri="{FF2B5EF4-FFF2-40B4-BE49-F238E27FC236}">
                <a16:creationId xmlns:a16="http://schemas.microsoft.com/office/drawing/2014/main" id="{D4959A1A-C7DE-6748-A32B-7732F0ACFCF1}"/>
              </a:ext>
            </a:extLst>
          </p:cNvPr>
          <p:cNvSpPr>
            <a:spLocks noGrp="1"/>
          </p:cNvSpPr>
          <p:nvPr>
            <p:ph type="body" sz="quarter" idx="16" hasCustomPrompt="1"/>
          </p:nvPr>
        </p:nvSpPr>
        <p:spPr bwMode="gray">
          <a:xfrm>
            <a:off x="323851" y="1320687"/>
            <a:ext cx="8424614" cy="242951"/>
          </a:xfrm>
        </p:spPr>
        <p:txBody>
          <a:bodyPr/>
          <a:lstStyle>
            <a:lvl1pPr marL="0" indent="95250">
              <a:spcBef>
                <a:spcPts val="400"/>
              </a:spcBef>
              <a:spcAft>
                <a:spcPts val="800"/>
              </a:spcAft>
              <a:buFont typeface="+mj-lt"/>
              <a:buNone/>
              <a:tabLst/>
              <a:defRPr sz="1500" b="1">
                <a:solidFill>
                  <a:schemeClr val="tx1">
                    <a:lumMod val="50000"/>
                    <a:lumOff val="50000"/>
                  </a:schemeClr>
                </a:solidFill>
              </a:defRPr>
            </a:lvl1pPr>
            <a:lvl2pPr marL="324000" indent="-144000">
              <a:spcBef>
                <a:spcPts val="600"/>
              </a:spcBef>
              <a:spcAft>
                <a:spcPts val="800"/>
              </a:spcAft>
              <a:buFont typeface="+mj-lt"/>
              <a:buAutoNum type="alphaLcPeriod"/>
              <a:defRPr/>
            </a:lvl2pPr>
          </a:lstStyle>
          <a:p>
            <a:pPr lvl="0"/>
            <a:r>
              <a:rPr lang="fr-FR" dirty="0"/>
              <a:t>Sous-titre</a:t>
            </a:r>
          </a:p>
          <a:p>
            <a:pPr lvl="0"/>
            <a:endParaRPr lang="fr-FR" dirty="0"/>
          </a:p>
        </p:txBody>
      </p:sp>
      <p:sp>
        <p:nvSpPr>
          <p:cNvPr id="12" name="Titre 18">
            <a:extLst>
              <a:ext uri="{FF2B5EF4-FFF2-40B4-BE49-F238E27FC236}">
                <a16:creationId xmlns:a16="http://schemas.microsoft.com/office/drawing/2014/main" id="{5919F96B-C5FF-5146-9075-19E07CEBB750}"/>
              </a:ext>
            </a:extLst>
          </p:cNvPr>
          <p:cNvSpPr>
            <a:spLocks noGrp="1"/>
          </p:cNvSpPr>
          <p:nvPr>
            <p:ph type="title" hasCustomPrompt="1"/>
          </p:nvPr>
        </p:nvSpPr>
        <p:spPr>
          <a:xfrm>
            <a:off x="323850" y="754809"/>
            <a:ext cx="8424863" cy="539991"/>
          </a:xfrm>
        </p:spPr>
        <p:txBody>
          <a:bodyPr/>
          <a:lstStyle/>
          <a:p>
            <a:r>
              <a:rPr lang="fr-FR" dirty="0"/>
              <a:t>Titre</a:t>
            </a:r>
          </a:p>
        </p:txBody>
      </p:sp>
      <p:sp>
        <p:nvSpPr>
          <p:cNvPr id="13" name="Espace réservé du texte 11">
            <a:extLst>
              <a:ext uri="{FF2B5EF4-FFF2-40B4-BE49-F238E27FC236}">
                <a16:creationId xmlns:a16="http://schemas.microsoft.com/office/drawing/2014/main" id="{AC8956DD-B832-6147-8A66-A70995085BBE}"/>
              </a:ext>
            </a:extLst>
          </p:cNvPr>
          <p:cNvSpPr>
            <a:spLocks noGrp="1"/>
          </p:cNvSpPr>
          <p:nvPr>
            <p:ph type="body" sz="quarter" idx="17" hasCustomPrompt="1"/>
          </p:nvPr>
        </p:nvSpPr>
        <p:spPr bwMode="gray">
          <a:xfrm>
            <a:off x="323528" y="1707654"/>
            <a:ext cx="2556471" cy="288032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4" name="Espace réservé du texte 11">
            <a:extLst>
              <a:ext uri="{FF2B5EF4-FFF2-40B4-BE49-F238E27FC236}">
                <a16:creationId xmlns:a16="http://schemas.microsoft.com/office/drawing/2014/main" id="{DF66E72C-274C-AC4E-B20B-393EBD9A7172}"/>
              </a:ext>
            </a:extLst>
          </p:cNvPr>
          <p:cNvSpPr>
            <a:spLocks noGrp="1"/>
          </p:cNvSpPr>
          <p:nvPr>
            <p:ph type="body" sz="quarter" idx="14" hasCustomPrompt="1"/>
          </p:nvPr>
        </p:nvSpPr>
        <p:spPr bwMode="gray">
          <a:xfrm>
            <a:off x="3275856" y="1707654"/>
            <a:ext cx="2520000" cy="288032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5" name="Espace réservé du texte 11">
            <a:extLst>
              <a:ext uri="{FF2B5EF4-FFF2-40B4-BE49-F238E27FC236}">
                <a16:creationId xmlns:a16="http://schemas.microsoft.com/office/drawing/2014/main" id="{10D42E91-F78E-1D46-9374-4446D0F57965}"/>
              </a:ext>
            </a:extLst>
          </p:cNvPr>
          <p:cNvSpPr>
            <a:spLocks noGrp="1"/>
          </p:cNvSpPr>
          <p:nvPr>
            <p:ph type="body" sz="quarter" idx="18" hasCustomPrompt="1"/>
          </p:nvPr>
        </p:nvSpPr>
        <p:spPr bwMode="gray">
          <a:xfrm>
            <a:off x="6228184" y="1707654"/>
            <a:ext cx="2520000" cy="288032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691346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re, sous-titre, textes 3 et image ">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12" name="Espace réservé du texte 11"/>
          <p:cNvSpPr>
            <a:spLocks noGrp="1"/>
          </p:cNvSpPr>
          <p:nvPr>
            <p:ph type="body" sz="quarter" idx="14" hasCustomPrompt="1"/>
          </p:nvPr>
        </p:nvSpPr>
        <p:spPr bwMode="gray">
          <a:xfrm>
            <a:off x="323528" y="1707654"/>
            <a:ext cx="2520000" cy="288032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7" name="Espace réservé de la date 3">
            <a:extLst>
              <a:ext uri="{FF2B5EF4-FFF2-40B4-BE49-F238E27FC236}">
                <a16:creationId xmlns:a16="http://schemas.microsoft.com/office/drawing/2014/main" id="{CEFA8BB7-D3E4-254A-BB0E-3D1C8C64E198}"/>
              </a:ext>
            </a:extLst>
          </p:cNvPr>
          <p:cNvSpPr>
            <a:spLocks noGrp="1"/>
          </p:cNvSpPr>
          <p:nvPr>
            <p:ph type="dt" sz="half" idx="2"/>
          </p:nvPr>
        </p:nvSpPr>
        <p:spPr bwMode="gray">
          <a:xfrm>
            <a:off x="323850" y="4797631"/>
            <a:ext cx="1210435" cy="345869"/>
          </a:xfrm>
          <a:prstGeom prst="rect">
            <a:avLst/>
          </a:prstGeom>
        </p:spPr>
        <p:txBody>
          <a:bodyPr vert="horz" lIns="0" tIns="0" rIns="0" bIns="0" rtlCol="0" anchor="ctr" anchorCtr="0">
            <a:noAutofit/>
          </a:bodyPr>
          <a:lstStyle>
            <a:lvl1pPr algn="l">
              <a:defRPr sz="750" b="1">
                <a:solidFill>
                  <a:schemeClr val="tx1"/>
                </a:solidFill>
              </a:defRPr>
            </a:lvl1pPr>
          </a:lstStyle>
          <a:p>
            <a:fld id="{0597CDB5-73DC-8641-8CC1-FAD9379FD627}" type="datetime1">
              <a:rPr lang="fr-FR" cap="all" smtClean="0"/>
              <a:pPr/>
              <a:t>07/07/2025</a:t>
            </a:fld>
            <a:endParaRPr lang="fr-FR" cap="all" dirty="0"/>
          </a:p>
        </p:txBody>
      </p:sp>
      <p:sp>
        <p:nvSpPr>
          <p:cNvPr id="18" name="Espace réservé du texte 7">
            <a:extLst>
              <a:ext uri="{FF2B5EF4-FFF2-40B4-BE49-F238E27FC236}">
                <a16:creationId xmlns:a16="http://schemas.microsoft.com/office/drawing/2014/main" id="{35840C24-F178-C44C-B5A1-3EB8F3EF4B92}"/>
              </a:ext>
            </a:extLst>
          </p:cNvPr>
          <p:cNvSpPr>
            <a:spLocks noGrp="1"/>
          </p:cNvSpPr>
          <p:nvPr>
            <p:ph type="body" sz="quarter" idx="13" hasCustomPrompt="1"/>
          </p:nvPr>
        </p:nvSpPr>
        <p:spPr bwMode="gray">
          <a:xfrm>
            <a:off x="323851" y="1320687"/>
            <a:ext cx="8424614" cy="242951"/>
          </a:xfrm>
        </p:spPr>
        <p:txBody>
          <a:bodyPr/>
          <a:lstStyle>
            <a:lvl1pPr marL="0" indent="95250">
              <a:spcBef>
                <a:spcPts val="400"/>
              </a:spcBef>
              <a:spcAft>
                <a:spcPts val="800"/>
              </a:spcAft>
              <a:buFont typeface="+mj-lt"/>
              <a:buNone/>
              <a:tabLst/>
              <a:defRPr sz="1500" b="1">
                <a:solidFill>
                  <a:schemeClr val="tx1">
                    <a:lumMod val="50000"/>
                    <a:lumOff val="50000"/>
                  </a:schemeClr>
                </a:solidFill>
              </a:defRPr>
            </a:lvl1pPr>
            <a:lvl2pPr marL="324000" indent="-144000">
              <a:spcBef>
                <a:spcPts val="600"/>
              </a:spcBef>
              <a:spcAft>
                <a:spcPts val="800"/>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0271A58A-1CC5-D145-89AA-12537E5CE304}"/>
              </a:ext>
            </a:extLst>
          </p:cNvPr>
          <p:cNvSpPr>
            <a:spLocks noGrp="1"/>
          </p:cNvSpPr>
          <p:nvPr>
            <p:ph type="title" hasCustomPrompt="1"/>
          </p:nvPr>
        </p:nvSpPr>
        <p:spPr>
          <a:xfrm>
            <a:off x="323850" y="754809"/>
            <a:ext cx="8424863" cy="539991"/>
          </a:xfrm>
        </p:spPr>
        <p:txBody>
          <a:bodyPr/>
          <a:lstStyle/>
          <a:p>
            <a:r>
              <a:rPr lang="fr-FR" dirty="0"/>
              <a:t>Titre</a:t>
            </a:r>
          </a:p>
        </p:txBody>
      </p:sp>
      <p:sp>
        <p:nvSpPr>
          <p:cNvPr id="20" name="Espace réservé du pied de page 4">
            <a:extLst>
              <a:ext uri="{FF2B5EF4-FFF2-40B4-BE49-F238E27FC236}">
                <a16:creationId xmlns:a16="http://schemas.microsoft.com/office/drawing/2014/main" id="{D46074BB-6BF7-8249-9377-D0271B2AECBB}"/>
              </a:ext>
            </a:extLst>
          </p:cNvPr>
          <p:cNvSpPr>
            <a:spLocks noGrp="1"/>
          </p:cNvSpPr>
          <p:nvPr>
            <p:ph type="ftr" sz="quarter" idx="3"/>
          </p:nvPr>
        </p:nvSpPr>
        <p:spPr bwMode="gray">
          <a:xfrm>
            <a:off x="2868782" y="195486"/>
            <a:ext cx="5879931" cy="360000"/>
          </a:xfrm>
          <a:prstGeom prst="rect">
            <a:avLst/>
          </a:prstGeom>
        </p:spPr>
        <p:txBody>
          <a:bodyPr vert="horz" lIns="0" tIns="0" rIns="0" bIns="0" rtlCol="0" anchor="ctr" anchorCtr="0">
            <a:noAutofit/>
          </a:bodyPr>
          <a:lstStyle>
            <a:lvl1pPr algn="r">
              <a:defRPr sz="750" b="1">
                <a:solidFill>
                  <a:schemeClr val="tx1"/>
                </a:solidFill>
              </a:defRPr>
            </a:lvl1pPr>
          </a:lstStyle>
          <a:p>
            <a:r>
              <a:rPr lang="fr-FR" dirty="0"/>
              <a:t>Direction régionale de l'économie, de l'emploi, du travail et des solidarités</a:t>
            </a:r>
          </a:p>
        </p:txBody>
      </p:sp>
      <p:sp>
        <p:nvSpPr>
          <p:cNvPr id="8" name="Espace réservé pour une image  7">
            <a:extLst>
              <a:ext uri="{FF2B5EF4-FFF2-40B4-BE49-F238E27FC236}">
                <a16:creationId xmlns:a16="http://schemas.microsoft.com/office/drawing/2014/main" id="{7004A35F-FCE5-0248-9AD4-C4E7502EF166}"/>
              </a:ext>
            </a:extLst>
          </p:cNvPr>
          <p:cNvSpPr>
            <a:spLocks noGrp="1"/>
          </p:cNvSpPr>
          <p:nvPr>
            <p:ph type="pic" sz="quarter" idx="15"/>
          </p:nvPr>
        </p:nvSpPr>
        <p:spPr>
          <a:xfrm>
            <a:off x="3131840" y="1707654"/>
            <a:ext cx="5616624" cy="2880320"/>
          </a:xfrm>
        </p:spPr>
        <p:txBody>
          <a:bodyPr/>
          <a:lstStyle/>
          <a:p>
            <a:r>
              <a:rPr lang="fr-FR"/>
              <a:t>Cliquez sur l'icône pour ajouter une image</a:t>
            </a:r>
          </a:p>
        </p:txBody>
      </p:sp>
    </p:spTree>
    <p:extLst>
      <p:ext uri="{BB962C8B-B14F-4D97-AF65-F5344CB8AC3E}">
        <p14:creationId xmlns:p14="http://schemas.microsoft.com/office/powerpoint/2010/main" val="20771856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1_Titre, sous-titre, textes 3, et graphique ">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12" name="Espace réservé du texte 11"/>
          <p:cNvSpPr>
            <a:spLocks noGrp="1"/>
          </p:cNvSpPr>
          <p:nvPr>
            <p:ph type="body" sz="quarter" idx="14" hasCustomPrompt="1"/>
          </p:nvPr>
        </p:nvSpPr>
        <p:spPr bwMode="gray">
          <a:xfrm>
            <a:off x="6228184" y="1707654"/>
            <a:ext cx="2520000" cy="288032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7" name="Espace réservé de la date 3">
            <a:extLst>
              <a:ext uri="{FF2B5EF4-FFF2-40B4-BE49-F238E27FC236}">
                <a16:creationId xmlns:a16="http://schemas.microsoft.com/office/drawing/2014/main" id="{CEFA8BB7-D3E4-254A-BB0E-3D1C8C64E198}"/>
              </a:ext>
            </a:extLst>
          </p:cNvPr>
          <p:cNvSpPr>
            <a:spLocks noGrp="1"/>
          </p:cNvSpPr>
          <p:nvPr>
            <p:ph type="dt" sz="half" idx="2"/>
          </p:nvPr>
        </p:nvSpPr>
        <p:spPr bwMode="gray">
          <a:xfrm>
            <a:off x="323850" y="4797631"/>
            <a:ext cx="1210435" cy="345869"/>
          </a:xfrm>
          <a:prstGeom prst="rect">
            <a:avLst/>
          </a:prstGeom>
        </p:spPr>
        <p:txBody>
          <a:bodyPr vert="horz" lIns="0" tIns="0" rIns="0" bIns="0" rtlCol="0" anchor="ctr" anchorCtr="0">
            <a:noAutofit/>
          </a:bodyPr>
          <a:lstStyle>
            <a:lvl1pPr algn="l">
              <a:defRPr sz="750" b="1">
                <a:solidFill>
                  <a:schemeClr val="tx1"/>
                </a:solidFill>
              </a:defRPr>
            </a:lvl1pPr>
          </a:lstStyle>
          <a:p>
            <a:fld id="{8E1290DD-BE4D-794B-919C-D565D1B9C67D}" type="datetime1">
              <a:rPr lang="fr-FR" cap="all" smtClean="0"/>
              <a:pPr/>
              <a:t>07/07/2025</a:t>
            </a:fld>
            <a:endParaRPr lang="fr-FR" cap="all" dirty="0"/>
          </a:p>
        </p:txBody>
      </p:sp>
      <p:sp>
        <p:nvSpPr>
          <p:cNvPr id="18" name="Espace réservé du texte 7">
            <a:extLst>
              <a:ext uri="{FF2B5EF4-FFF2-40B4-BE49-F238E27FC236}">
                <a16:creationId xmlns:a16="http://schemas.microsoft.com/office/drawing/2014/main" id="{35840C24-F178-C44C-B5A1-3EB8F3EF4B92}"/>
              </a:ext>
            </a:extLst>
          </p:cNvPr>
          <p:cNvSpPr>
            <a:spLocks noGrp="1"/>
          </p:cNvSpPr>
          <p:nvPr>
            <p:ph type="body" sz="quarter" idx="13" hasCustomPrompt="1"/>
          </p:nvPr>
        </p:nvSpPr>
        <p:spPr bwMode="gray">
          <a:xfrm>
            <a:off x="323851" y="1320687"/>
            <a:ext cx="8424614" cy="242951"/>
          </a:xfrm>
        </p:spPr>
        <p:txBody>
          <a:bodyPr/>
          <a:lstStyle>
            <a:lvl1pPr marL="0" indent="95250">
              <a:spcBef>
                <a:spcPts val="400"/>
              </a:spcBef>
              <a:spcAft>
                <a:spcPts val="800"/>
              </a:spcAft>
              <a:buFont typeface="+mj-lt"/>
              <a:buNone/>
              <a:tabLst/>
              <a:defRPr sz="1500" b="1">
                <a:solidFill>
                  <a:schemeClr val="tx1">
                    <a:lumMod val="50000"/>
                    <a:lumOff val="50000"/>
                  </a:schemeClr>
                </a:solidFill>
              </a:defRPr>
            </a:lvl1pPr>
            <a:lvl2pPr marL="324000" indent="-144000">
              <a:spcBef>
                <a:spcPts val="600"/>
              </a:spcBef>
              <a:spcAft>
                <a:spcPts val="800"/>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0271A58A-1CC5-D145-89AA-12537E5CE304}"/>
              </a:ext>
            </a:extLst>
          </p:cNvPr>
          <p:cNvSpPr>
            <a:spLocks noGrp="1"/>
          </p:cNvSpPr>
          <p:nvPr>
            <p:ph type="title" hasCustomPrompt="1"/>
          </p:nvPr>
        </p:nvSpPr>
        <p:spPr>
          <a:xfrm>
            <a:off x="323850" y="754809"/>
            <a:ext cx="8424863" cy="539991"/>
          </a:xfrm>
        </p:spPr>
        <p:txBody>
          <a:bodyPr/>
          <a:lstStyle/>
          <a:p>
            <a:r>
              <a:rPr lang="fr-FR" dirty="0"/>
              <a:t>Titre</a:t>
            </a:r>
          </a:p>
        </p:txBody>
      </p:sp>
      <p:sp>
        <p:nvSpPr>
          <p:cNvPr id="20" name="Espace réservé du pied de page 4">
            <a:extLst>
              <a:ext uri="{FF2B5EF4-FFF2-40B4-BE49-F238E27FC236}">
                <a16:creationId xmlns:a16="http://schemas.microsoft.com/office/drawing/2014/main" id="{D46074BB-6BF7-8249-9377-D0271B2AECBB}"/>
              </a:ext>
            </a:extLst>
          </p:cNvPr>
          <p:cNvSpPr>
            <a:spLocks noGrp="1"/>
          </p:cNvSpPr>
          <p:nvPr>
            <p:ph type="ftr" sz="quarter" idx="3"/>
          </p:nvPr>
        </p:nvSpPr>
        <p:spPr bwMode="gray">
          <a:xfrm>
            <a:off x="2868782" y="195486"/>
            <a:ext cx="5879931" cy="360000"/>
          </a:xfrm>
          <a:prstGeom prst="rect">
            <a:avLst/>
          </a:prstGeom>
        </p:spPr>
        <p:txBody>
          <a:bodyPr vert="horz" lIns="0" tIns="0" rIns="0" bIns="0" rtlCol="0" anchor="ctr" anchorCtr="0">
            <a:noAutofit/>
          </a:bodyPr>
          <a:lstStyle>
            <a:lvl1pPr algn="r">
              <a:defRPr sz="750" b="1">
                <a:solidFill>
                  <a:schemeClr val="tx1"/>
                </a:solidFill>
              </a:defRPr>
            </a:lvl1pPr>
          </a:lstStyle>
          <a:p>
            <a:r>
              <a:rPr lang="fr-FR" dirty="0"/>
              <a:t>Direction régionale de l'économie, de l'emploi, du travail et des solidarités</a:t>
            </a:r>
          </a:p>
        </p:txBody>
      </p:sp>
      <p:sp>
        <p:nvSpPr>
          <p:cNvPr id="3" name="Espace réservé du graphique 2">
            <a:extLst>
              <a:ext uri="{FF2B5EF4-FFF2-40B4-BE49-F238E27FC236}">
                <a16:creationId xmlns:a16="http://schemas.microsoft.com/office/drawing/2014/main" id="{66D3B633-BB7B-4941-BF9B-161C5342E3AA}"/>
              </a:ext>
            </a:extLst>
          </p:cNvPr>
          <p:cNvSpPr>
            <a:spLocks noGrp="1"/>
          </p:cNvSpPr>
          <p:nvPr>
            <p:ph type="chart" sz="quarter" idx="15"/>
          </p:nvPr>
        </p:nvSpPr>
        <p:spPr>
          <a:xfrm>
            <a:off x="323528" y="1707654"/>
            <a:ext cx="5761038" cy="2879725"/>
          </a:xfrm>
        </p:spPr>
        <p:txBody>
          <a:bodyPr/>
          <a:lstStyle/>
          <a:p>
            <a:r>
              <a:rPr lang="fr-FR"/>
              <a:t>Cliquez sur l'icône pour ajouter un graphique</a:t>
            </a:r>
          </a:p>
        </p:txBody>
      </p:sp>
    </p:spTree>
    <p:extLst>
      <p:ext uri="{BB962C8B-B14F-4D97-AF65-F5344CB8AC3E}">
        <p14:creationId xmlns:p14="http://schemas.microsoft.com/office/powerpoint/2010/main" val="20441165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Titre et sous-titre">
    <p:spTree>
      <p:nvGrpSpPr>
        <p:cNvPr id="1" name=""/>
        <p:cNvGrpSpPr/>
        <p:nvPr/>
      </p:nvGrpSpPr>
      <p:grpSpPr>
        <a:xfrm>
          <a:off x="0" y="0"/>
          <a:ext cx="0" cy="0"/>
          <a:chOff x="0" y="0"/>
          <a:chExt cx="0" cy="0"/>
        </a:xfrm>
      </p:grpSpPr>
      <p:sp>
        <p:nvSpPr>
          <p:cNvPr id="11" name="Espace réservé du texte 10"/>
          <p:cNvSpPr>
            <a:spLocks noGrp="1"/>
          </p:cNvSpPr>
          <p:nvPr>
            <p:ph type="body" sz="quarter" idx="13" hasCustomPrompt="1"/>
          </p:nvPr>
        </p:nvSpPr>
        <p:spPr bwMode="gray">
          <a:xfrm>
            <a:off x="323850" y="2139702"/>
            <a:ext cx="8424000" cy="2293224"/>
          </a:xfrm>
        </p:spPr>
        <p:txBody>
          <a:bodyPr/>
          <a:lstStyle>
            <a:lvl1pPr>
              <a:lnSpc>
                <a:spcPct val="90000"/>
              </a:lnSpc>
              <a:spcAft>
                <a:spcPts val="0"/>
              </a:spcAft>
              <a:defRPr sz="3250" b="1" cap="all" baseline="0"/>
            </a:lvl1pPr>
            <a:lvl2pPr marL="92075" indent="0">
              <a:spcBef>
                <a:spcPts val="500"/>
              </a:spcBef>
              <a:spcAft>
                <a:spcPts val="0"/>
              </a:spcAft>
              <a:buNone/>
              <a:tabLst/>
              <a:defRPr sz="1850"/>
            </a:lvl2pPr>
          </a:lstStyle>
          <a:p>
            <a:pPr lvl="0"/>
            <a:r>
              <a:rPr lang="fr-FR" dirty="0"/>
              <a:t>Titre</a:t>
            </a:r>
          </a:p>
          <a:p>
            <a:pPr lvl="1"/>
            <a:r>
              <a:rPr lang="fr-FR" dirty="0"/>
              <a:t>Sous-titre</a:t>
            </a:r>
          </a:p>
        </p:txBody>
      </p:sp>
      <p:cxnSp>
        <p:nvCxnSpPr>
          <p:cNvPr id="12" name="Connecteur droit 11"/>
          <p:cNvCxnSpPr>
            <a:cxnSpLocks/>
          </p:cNvCxnSpPr>
          <p:nvPr/>
        </p:nvCxnSpPr>
        <p:spPr bwMode="gray">
          <a:xfrm>
            <a:off x="323850" y="4784400"/>
            <a:ext cx="8424614"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Espace réservé de la date 3">
            <a:extLst>
              <a:ext uri="{FF2B5EF4-FFF2-40B4-BE49-F238E27FC236}">
                <a16:creationId xmlns:a16="http://schemas.microsoft.com/office/drawing/2014/main" id="{C192E6B1-2CEB-FB47-B10B-D25D43DF8D96}"/>
              </a:ext>
            </a:extLst>
          </p:cNvPr>
          <p:cNvSpPr>
            <a:spLocks noGrp="1"/>
          </p:cNvSpPr>
          <p:nvPr>
            <p:ph type="dt" sz="half" idx="2"/>
          </p:nvPr>
        </p:nvSpPr>
        <p:spPr bwMode="gray">
          <a:xfrm>
            <a:off x="323850" y="4797631"/>
            <a:ext cx="1210435" cy="345869"/>
          </a:xfrm>
          <a:prstGeom prst="rect">
            <a:avLst/>
          </a:prstGeom>
        </p:spPr>
        <p:txBody>
          <a:bodyPr vert="horz" lIns="0" tIns="0" rIns="0" bIns="0" rtlCol="0" anchor="ctr" anchorCtr="0">
            <a:noAutofit/>
          </a:bodyPr>
          <a:lstStyle>
            <a:lvl1pPr algn="l">
              <a:defRPr sz="750" b="1">
                <a:solidFill>
                  <a:schemeClr val="tx1"/>
                </a:solidFill>
              </a:defRPr>
            </a:lvl1pPr>
          </a:lstStyle>
          <a:p>
            <a:fld id="{D7698221-35EF-134F-B87A-568DECC70F29}" type="datetime1">
              <a:rPr lang="fr-FR" cap="all" smtClean="0"/>
              <a:pPr/>
              <a:t>07/07/2025</a:t>
            </a:fld>
            <a:endParaRPr lang="fr-FR" cap="all" dirty="0"/>
          </a:p>
        </p:txBody>
      </p:sp>
      <p:sp>
        <p:nvSpPr>
          <p:cNvPr id="14" name="Espace réservé du numéro de diapositive 5">
            <a:extLst>
              <a:ext uri="{FF2B5EF4-FFF2-40B4-BE49-F238E27FC236}">
                <a16:creationId xmlns:a16="http://schemas.microsoft.com/office/drawing/2014/main" id="{0593ECE3-ACEF-7441-BABB-08F519CCE72F}"/>
              </a:ext>
            </a:extLst>
          </p:cNvPr>
          <p:cNvSpPr>
            <a:spLocks noGrp="1"/>
          </p:cNvSpPr>
          <p:nvPr>
            <p:ph type="sldNum" sz="quarter" idx="4"/>
          </p:nvPr>
        </p:nvSpPr>
        <p:spPr bwMode="gray">
          <a:xfrm>
            <a:off x="7398713" y="4783500"/>
            <a:ext cx="1350000" cy="360000"/>
          </a:xfrm>
          <a:prstGeom prst="rect">
            <a:avLst/>
          </a:prstGeom>
        </p:spPr>
        <p:txBody>
          <a:bodyPr vert="horz" lIns="0" tIns="0" rIns="0" bIns="0" rtlCol="0" anchor="ctr" anchorCtr="0">
            <a:noAutofit/>
          </a:bodyPr>
          <a:lstStyle>
            <a:lvl1pPr algn="r">
              <a:defRPr sz="750" b="1">
                <a:solidFill>
                  <a:schemeClr val="tx1"/>
                </a:solidFill>
              </a:defRPr>
            </a:lvl1pPr>
          </a:lstStyle>
          <a:p>
            <a:fld id="{733122C9-A0B9-462F-8757-0847AD287B63}" type="slidenum">
              <a:rPr lang="fr-FR" smtClean="0"/>
              <a:pPr/>
              <a:t>‹N°›</a:t>
            </a:fld>
            <a:endParaRPr lang="fr-FR" dirty="0"/>
          </a:p>
        </p:txBody>
      </p:sp>
      <p:sp>
        <p:nvSpPr>
          <p:cNvPr id="16" name="Espace réservé du pied de page 4">
            <a:extLst>
              <a:ext uri="{FF2B5EF4-FFF2-40B4-BE49-F238E27FC236}">
                <a16:creationId xmlns:a16="http://schemas.microsoft.com/office/drawing/2014/main" id="{4D728EC0-9FC5-AB4E-B907-86A468EF1E2A}"/>
              </a:ext>
            </a:extLst>
          </p:cNvPr>
          <p:cNvSpPr>
            <a:spLocks noGrp="1"/>
          </p:cNvSpPr>
          <p:nvPr>
            <p:ph type="ftr" sz="quarter" idx="3"/>
          </p:nvPr>
        </p:nvSpPr>
        <p:spPr bwMode="gray">
          <a:xfrm>
            <a:off x="2868782" y="195486"/>
            <a:ext cx="5879931" cy="360000"/>
          </a:xfrm>
          <a:prstGeom prst="rect">
            <a:avLst/>
          </a:prstGeom>
        </p:spPr>
        <p:txBody>
          <a:bodyPr vert="horz" lIns="0" tIns="0" rIns="0" bIns="0" rtlCol="0" anchor="ctr" anchorCtr="0">
            <a:noAutofit/>
          </a:bodyPr>
          <a:lstStyle>
            <a:lvl1pPr algn="r">
              <a:defRPr sz="750" b="1">
                <a:solidFill>
                  <a:schemeClr val="tx1"/>
                </a:solidFill>
              </a:defRPr>
            </a:lvl1pPr>
          </a:lstStyle>
          <a:p>
            <a:r>
              <a:rPr lang="fr-FR" dirty="0"/>
              <a:t>Direction régionale de l'économie, de l'emploi, du travail et des solidarités</a:t>
            </a:r>
          </a:p>
        </p:txBody>
      </p:sp>
      <p:pic>
        <p:nvPicPr>
          <p:cNvPr id="8" name="Image 7"/>
          <p:cNvPicPr>
            <a:picLocks noChangeAspect="1"/>
          </p:cNvPicPr>
          <p:nvPr userDrawn="1"/>
        </p:nvPicPr>
        <p:blipFill>
          <a:blip r:embed="rId2"/>
          <a:srcRect/>
          <a:stretch/>
        </p:blipFill>
        <p:spPr>
          <a:xfrm>
            <a:off x="237880" y="195486"/>
            <a:ext cx="2366578" cy="1440000"/>
          </a:xfrm>
          <a:prstGeom prst="rect">
            <a:avLst/>
          </a:prstGeom>
        </p:spPr>
      </p:pic>
    </p:spTree>
    <p:extLst>
      <p:ext uri="{BB962C8B-B14F-4D97-AF65-F5344CB8AC3E}">
        <p14:creationId xmlns:p14="http://schemas.microsoft.com/office/powerpoint/2010/main" val="2785818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hapitre">
    <p:spTree>
      <p:nvGrpSpPr>
        <p:cNvPr id="1" name=""/>
        <p:cNvGrpSpPr/>
        <p:nvPr/>
      </p:nvGrpSpPr>
      <p:grpSpPr>
        <a:xfrm>
          <a:off x="0" y="0"/>
          <a:ext cx="0" cy="0"/>
          <a:chOff x="0" y="0"/>
          <a:chExt cx="0" cy="0"/>
        </a:xfrm>
      </p:grpSpPr>
      <p:sp>
        <p:nvSpPr>
          <p:cNvPr id="8" name="Espace réservé pour une image  7"/>
          <p:cNvSpPr>
            <a:spLocks noGrp="1"/>
          </p:cNvSpPr>
          <p:nvPr>
            <p:ph type="pic" sz="quarter" idx="13" hasCustomPrompt="1"/>
          </p:nvPr>
        </p:nvSpPr>
        <p:spPr bwMode="gray">
          <a:xfrm>
            <a:off x="0" y="843558"/>
            <a:ext cx="9144000" cy="4338400"/>
          </a:xfrm>
          <a:solidFill>
            <a:schemeClr val="tx2"/>
          </a:solidFill>
        </p:spPr>
        <p:txBody>
          <a:bodyPr tIns="1080000" anchor="ctr" anchorCtr="0"/>
          <a:lstStyle>
            <a:lvl1pPr algn="ctr">
              <a:defRPr cap="all" baseline="0">
                <a:solidFill>
                  <a:schemeClr val="bg1"/>
                </a:solidFill>
              </a:defRPr>
            </a:lvl1pPr>
          </a:lstStyle>
          <a:p>
            <a:r>
              <a:rPr lang="fr-FR" dirty="0"/>
              <a:t>Sélectionner l’icône pour insérer une image, </a:t>
            </a:r>
            <a:br>
              <a:rPr lang="fr-FR" dirty="0"/>
            </a:br>
            <a:r>
              <a:rPr lang="fr-FR" dirty="0"/>
              <a:t>puis disposer l’image en arrière plan </a:t>
            </a:r>
            <a:br>
              <a:rPr lang="fr-FR" dirty="0"/>
            </a:br>
            <a:r>
              <a:rPr lang="fr-FR" dirty="0"/>
              <a:t>(Sélectionner l’image avec le bouton droit de la souris / </a:t>
            </a:r>
            <a:br>
              <a:rPr lang="fr-FR" dirty="0"/>
            </a:br>
            <a:r>
              <a:rPr lang="fr-FR" dirty="0"/>
              <a:t>Mettre à l’arrière plan)</a:t>
            </a:r>
          </a:p>
        </p:txBody>
      </p:sp>
      <p:sp>
        <p:nvSpPr>
          <p:cNvPr id="7" name="Espace réservé de la date 3">
            <a:extLst>
              <a:ext uri="{FF2B5EF4-FFF2-40B4-BE49-F238E27FC236}">
                <a16:creationId xmlns:a16="http://schemas.microsoft.com/office/drawing/2014/main" id="{02A90153-98CB-E943-A611-AD9242F15601}"/>
              </a:ext>
            </a:extLst>
          </p:cNvPr>
          <p:cNvSpPr>
            <a:spLocks noGrp="1"/>
          </p:cNvSpPr>
          <p:nvPr>
            <p:ph type="dt" sz="half" idx="2"/>
          </p:nvPr>
        </p:nvSpPr>
        <p:spPr bwMode="gray">
          <a:xfrm>
            <a:off x="364285" y="4797631"/>
            <a:ext cx="1170000" cy="345869"/>
          </a:xfrm>
          <a:prstGeom prst="rect">
            <a:avLst/>
          </a:prstGeom>
        </p:spPr>
        <p:txBody>
          <a:bodyPr vert="horz" lIns="0" tIns="0" rIns="0" bIns="0" rtlCol="0" anchor="ctr" anchorCtr="0">
            <a:noAutofit/>
          </a:bodyPr>
          <a:lstStyle>
            <a:lvl1pPr algn="l">
              <a:defRPr sz="750" b="1">
                <a:solidFill>
                  <a:schemeClr val="bg1"/>
                </a:solidFill>
              </a:defRPr>
            </a:lvl1pPr>
          </a:lstStyle>
          <a:p>
            <a:fld id="{5F7325A3-5315-1B4B-A0D9-112471EB5837}" type="datetime1">
              <a:rPr lang="fr-FR" cap="all" smtClean="0"/>
              <a:pPr/>
              <a:t>07/07/2025</a:t>
            </a:fld>
            <a:endParaRPr lang="fr-FR" cap="all" dirty="0"/>
          </a:p>
        </p:txBody>
      </p:sp>
      <p:sp>
        <p:nvSpPr>
          <p:cNvPr id="2" name="Titre 1"/>
          <p:cNvSpPr>
            <a:spLocks noGrp="1"/>
          </p:cNvSpPr>
          <p:nvPr>
            <p:ph type="title" hasCustomPrompt="1"/>
          </p:nvPr>
        </p:nvSpPr>
        <p:spPr bwMode="gray">
          <a:xfrm>
            <a:off x="359999" y="738000"/>
            <a:ext cx="8424000" cy="4046400"/>
          </a:xfrm>
          <a:custGeom>
            <a:avLst/>
            <a:gdLst>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Lst>
            <a:ahLst/>
            <a:cxnLst>
              <a:cxn ang="0">
                <a:pos x="connsiteX0" y="connsiteY0"/>
              </a:cxn>
              <a:cxn ang="0">
                <a:pos x="connsiteX1" y="connsiteY1"/>
              </a:cxn>
            </a:cxnLst>
            <a:rect l="l" t="t" r="r" b="b"/>
            <a:pathLst>
              <a:path w="8424000" h="4046400" stroke="0" extrusionOk="0">
                <a:moveTo>
                  <a:pt x="8424000" y="4046400"/>
                </a:moveTo>
                <a:lnTo>
                  <a:pt x="0" y="4046360"/>
                </a:lnTo>
                <a:lnTo>
                  <a:pt x="0" y="40"/>
                </a:lnTo>
                <a:cubicBezTo>
                  <a:pt x="0" y="18"/>
                  <a:pt x="3771553" y="0"/>
                  <a:pt x="8424000" y="0"/>
                </a:cubicBezTo>
                <a:lnTo>
                  <a:pt x="8424000" y="4046400"/>
                </a:lnTo>
                <a:close/>
              </a:path>
              <a:path w="8424000" h="4046400" fill="none">
                <a:moveTo>
                  <a:pt x="8424000" y="4046400"/>
                </a:moveTo>
                <a:lnTo>
                  <a:pt x="0" y="4046360"/>
                </a:lnTo>
              </a:path>
            </a:pathLst>
          </a:custGeom>
          <a:ln w="10160">
            <a:solidFill>
              <a:schemeClr val="bg1"/>
            </a:solidFill>
          </a:ln>
        </p:spPr>
        <p:txBody>
          <a:bodyPr lIns="0" bIns="360000" anchor="ctr" anchorCtr="0"/>
          <a:lstStyle>
            <a:lvl1pPr marL="396000" indent="-396000">
              <a:buFont typeface="+mj-lt"/>
              <a:buAutoNum type="arabicPeriod"/>
              <a:defRPr sz="3250">
                <a:solidFill>
                  <a:schemeClr val="bg1"/>
                </a:solidFill>
              </a:defRPr>
            </a:lvl1pPr>
          </a:lstStyle>
          <a:p>
            <a:r>
              <a:rPr lang="fr-FR" dirty="0"/>
              <a:t>Titre</a:t>
            </a:r>
          </a:p>
        </p:txBody>
      </p:sp>
      <p:sp>
        <p:nvSpPr>
          <p:cNvPr id="10" name="Espace réservé du numéro de diapositive 5">
            <a:extLst>
              <a:ext uri="{FF2B5EF4-FFF2-40B4-BE49-F238E27FC236}">
                <a16:creationId xmlns:a16="http://schemas.microsoft.com/office/drawing/2014/main" id="{BE3965BE-3A81-1248-821F-39E8294A18F0}"/>
              </a:ext>
            </a:extLst>
          </p:cNvPr>
          <p:cNvSpPr>
            <a:spLocks noGrp="1"/>
          </p:cNvSpPr>
          <p:nvPr>
            <p:ph type="sldNum" sz="quarter" idx="4"/>
          </p:nvPr>
        </p:nvSpPr>
        <p:spPr bwMode="gray">
          <a:xfrm>
            <a:off x="7398713" y="4783500"/>
            <a:ext cx="1350000" cy="360000"/>
          </a:xfrm>
          <a:prstGeom prst="rect">
            <a:avLst/>
          </a:prstGeom>
        </p:spPr>
        <p:txBody>
          <a:bodyPr vert="horz" lIns="0" tIns="0" rIns="0" bIns="0" rtlCol="0" anchor="ctr" anchorCtr="0">
            <a:noAutofit/>
          </a:bodyPr>
          <a:lstStyle>
            <a:lvl1pPr algn="r">
              <a:defRPr sz="750" b="1">
                <a:solidFill>
                  <a:schemeClr val="bg1"/>
                </a:solidFill>
              </a:defRPr>
            </a:lvl1pPr>
          </a:lstStyle>
          <a:p>
            <a:fld id="{733122C9-A0B9-462F-8757-0847AD287B63}" type="slidenum">
              <a:rPr lang="fr-FR" smtClean="0"/>
              <a:pPr/>
              <a:t>‹N°›</a:t>
            </a:fld>
            <a:endParaRPr lang="fr-FR" dirty="0"/>
          </a:p>
        </p:txBody>
      </p:sp>
      <p:sp>
        <p:nvSpPr>
          <p:cNvPr id="11" name="Espace réservé du pied de page 4">
            <a:extLst>
              <a:ext uri="{FF2B5EF4-FFF2-40B4-BE49-F238E27FC236}">
                <a16:creationId xmlns:a16="http://schemas.microsoft.com/office/drawing/2014/main" id="{DCBACC69-485F-9F49-A64D-9385F9776EB4}"/>
              </a:ext>
            </a:extLst>
          </p:cNvPr>
          <p:cNvSpPr>
            <a:spLocks noGrp="1"/>
          </p:cNvSpPr>
          <p:nvPr>
            <p:ph type="ftr" sz="quarter" idx="3"/>
          </p:nvPr>
        </p:nvSpPr>
        <p:spPr bwMode="gray">
          <a:xfrm>
            <a:off x="2868782" y="195486"/>
            <a:ext cx="5879931" cy="360000"/>
          </a:xfrm>
          <a:prstGeom prst="rect">
            <a:avLst/>
          </a:prstGeom>
        </p:spPr>
        <p:txBody>
          <a:bodyPr vert="horz" lIns="0" tIns="0" rIns="0" bIns="0" rtlCol="0" anchor="ctr" anchorCtr="0">
            <a:noAutofit/>
          </a:bodyPr>
          <a:lstStyle>
            <a:lvl1pPr algn="r">
              <a:defRPr sz="750" b="1">
                <a:solidFill>
                  <a:schemeClr val="tx1"/>
                </a:solidFill>
              </a:defRPr>
            </a:lvl1pPr>
          </a:lstStyle>
          <a:p>
            <a:r>
              <a:rPr lang="fr-FR" dirty="0"/>
              <a:t>Direction régionale de l'économie, de l'emploi, du travail et des solidarités</a:t>
            </a:r>
          </a:p>
        </p:txBody>
      </p:sp>
    </p:spTree>
    <p:extLst>
      <p:ext uri="{BB962C8B-B14F-4D97-AF65-F5344CB8AC3E}">
        <p14:creationId xmlns:p14="http://schemas.microsoft.com/office/powerpoint/2010/main" val="10765460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p:cSld name="Couverture">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bwMode="gray">
          <a:xfrm>
            <a:off x="0" y="4963500"/>
            <a:ext cx="180000" cy="180000"/>
          </a:xfrm>
          <a:prstGeom prst="rect">
            <a:avLst/>
          </a:prstGeom>
          <a:ln>
            <a:solidFill>
              <a:schemeClr val="tx1">
                <a:alpha val="0"/>
              </a:schemeClr>
            </a:solidFill>
          </a:ln>
        </p:spPr>
        <p:txBody>
          <a:bodyPr/>
          <a:lstStyle>
            <a:lvl1pPr>
              <a:defRPr sz="100">
                <a:solidFill>
                  <a:schemeClr val="tx1">
                    <a:alpha val="0"/>
                  </a:schemeClr>
                </a:solidFill>
              </a:defRPr>
            </a:lvl1pPr>
          </a:lstStyle>
          <a:p>
            <a:fld id="{4EA19884-7A29-DC4E-9311-A62E54788E52}" type="datetime1">
              <a:rPr lang="fr-FR" smtClean="0"/>
              <a:t>07/07/2025</a:t>
            </a:fld>
            <a:endParaRPr lang="fr-FR" dirty="0"/>
          </a:p>
        </p:txBody>
      </p:sp>
      <p:sp>
        <p:nvSpPr>
          <p:cNvPr id="5" name="Espace réservé du pied de page 4"/>
          <p:cNvSpPr>
            <a:spLocks noGrp="1"/>
          </p:cNvSpPr>
          <p:nvPr>
            <p:ph type="ftr" sz="quarter" idx="11"/>
          </p:nvPr>
        </p:nvSpPr>
        <p:spPr bwMode="gray">
          <a:xfrm>
            <a:off x="720000" y="4371949"/>
            <a:ext cx="3240000" cy="447947"/>
          </a:xfrm>
        </p:spPr>
        <p:txBody>
          <a:bodyPr anchor="ctr" anchorCtr="0"/>
          <a:lstStyle>
            <a:lvl1pPr algn="l">
              <a:defRPr sz="1150"/>
            </a:lvl1pPr>
          </a:lstStyle>
          <a:p>
            <a:r>
              <a:rPr lang="fr-FR" dirty="0"/>
              <a:t>Direction régionale </a:t>
            </a:r>
            <a:br>
              <a:rPr lang="fr-FR" dirty="0"/>
            </a:br>
            <a:r>
              <a:rPr lang="fr-FR" dirty="0"/>
              <a:t>de l'économie, de l'emploi, </a:t>
            </a:r>
            <a:br>
              <a:rPr lang="fr-FR" dirty="0"/>
            </a:br>
            <a:r>
              <a:rPr lang="fr-FR" dirty="0"/>
              <a:t>du travail et des solidarités</a:t>
            </a:r>
          </a:p>
        </p:txBody>
      </p:sp>
      <p:sp>
        <p:nvSpPr>
          <p:cNvPr id="6" name="Espace réservé du numéro de diapositive 5"/>
          <p:cNvSpPr>
            <a:spLocks noGrp="1"/>
          </p:cNvSpPr>
          <p:nvPr>
            <p:ph type="sldNum" sz="quarter" idx="12"/>
          </p:nvPr>
        </p:nvSpPr>
        <p:spPr bwMode="gray">
          <a:xfrm>
            <a:off x="0" y="4963500"/>
            <a:ext cx="180000" cy="180000"/>
          </a:xfrm>
          <a:ln>
            <a:solidFill>
              <a:schemeClr val="tx1">
                <a:alpha val="0"/>
              </a:schemeClr>
            </a:solidFill>
          </a:ln>
        </p:spPr>
        <p:txBody>
          <a:bodyPr/>
          <a:lstStyle>
            <a:lvl1pPr>
              <a:defRPr sz="100">
                <a:solidFill>
                  <a:schemeClr val="tx1">
                    <a:alpha val="0"/>
                  </a:schemeClr>
                </a:solidFill>
              </a:defRPr>
            </a:lvl1pPr>
          </a:lstStyle>
          <a:p>
            <a:fld id="{10C140CD-8AED-46FF-A9A2-77308F3F39AE}" type="slidenum">
              <a:rPr lang="fr-FR" smtClean="0"/>
              <a:pPr/>
              <a:t>‹N°›</a:t>
            </a:fld>
            <a:endParaRPr lang="fr-FR" dirty="0"/>
          </a:p>
        </p:txBody>
      </p:sp>
      <p:sp>
        <p:nvSpPr>
          <p:cNvPr id="7" name="Titre 6"/>
          <p:cNvSpPr>
            <a:spLocks noGrp="1"/>
          </p:cNvSpPr>
          <p:nvPr>
            <p:ph type="title" hasCustomPrompt="1"/>
          </p:nvPr>
        </p:nvSpPr>
        <p:spPr bwMode="gray">
          <a:xfrm>
            <a:off x="0" y="0"/>
            <a:ext cx="180000" cy="180000"/>
          </a:xfrm>
          <a:prstGeom prst="rect">
            <a:avLst/>
          </a:prstGeom>
          <a:ln>
            <a:solidFill>
              <a:schemeClr val="tx1">
                <a:alpha val="0"/>
              </a:schemeClr>
            </a:solidFill>
          </a:ln>
        </p:spPr>
        <p:txBody>
          <a:bodyPr/>
          <a:lstStyle>
            <a:lvl1pPr>
              <a:defRPr sz="100">
                <a:solidFill>
                  <a:schemeClr val="tx1">
                    <a:alpha val="0"/>
                  </a:schemeClr>
                </a:solidFill>
              </a:defRPr>
            </a:lvl1pPr>
          </a:lstStyle>
          <a:p>
            <a:r>
              <a:rPr lang="fr-FR" dirty="0"/>
              <a:t>Titre</a:t>
            </a:r>
          </a:p>
        </p:txBody>
      </p:sp>
      <p:pic>
        <p:nvPicPr>
          <p:cNvPr id="2" name="Image 1"/>
          <p:cNvPicPr>
            <a:picLocks noChangeAspect="1"/>
          </p:cNvPicPr>
          <p:nvPr userDrawn="1"/>
        </p:nvPicPr>
        <p:blipFill>
          <a:blip r:embed="rId2"/>
          <a:srcRect/>
          <a:stretch/>
        </p:blipFill>
        <p:spPr>
          <a:xfrm>
            <a:off x="467544" y="974698"/>
            <a:ext cx="3727357" cy="2268000"/>
          </a:xfrm>
          <a:prstGeom prst="rect">
            <a:avLst/>
          </a:prstGeom>
        </p:spPr>
      </p:pic>
    </p:spTree>
    <p:extLst>
      <p:ext uri="{BB962C8B-B14F-4D97-AF65-F5344CB8AC3E}">
        <p14:creationId xmlns:p14="http://schemas.microsoft.com/office/powerpoint/2010/main" val="21274075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bwMode="gray">
          <a:xfrm>
            <a:off x="323850" y="1707654"/>
            <a:ext cx="8424863" cy="2952325"/>
          </a:xfrm>
          <a:prstGeom prst="rect">
            <a:avLst/>
          </a:prstGeom>
        </p:spPr>
        <p:txBody>
          <a:bodyPr vert="horz" lIns="0" tIns="0" rIns="0" bIns="0" rtlCol="0" anchor="t" anchorCtr="0">
            <a:noAutofit/>
          </a:bodyPr>
          <a:lstStyle/>
          <a:p>
            <a:pPr lvl="0"/>
            <a:r>
              <a:rPr lang="fr-FR" noProof="0" dirty="0"/>
              <a:t>Texte de niveau 1</a:t>
            </a:r>
          </a:p>
          <a:p>
            <a:pPr lvl="1"/>
            <a:r>
              <a:rPr lang="fr-FR" noProof="0" dirty="0"/>
              <a:t>Texte de niveau 2</a:t>
            </a:r>
          </a:p>
          <a:p>
            <a:pPr lvl="2"/>
            <a:r>
              <a:rPr lang="fr-FR" noProof="0" dirty="0"/>
              <a:t>Texte de niveau 3</a:t>
            </a:r>
          </a:p>
          <a:p>
            <a:pPr lvl="3"/>
            <a:r>
              <a:rPr lang="fr-FR" noProof="0" dirty="0"/>
              <a:t>Texte de niveau 4</a:t>
            </a:r>
          </a:p>
          <a:p>
            <a:pPr lvl="4"/>
            <a:r>
              <a:rPr lang="fr-FR" noProof="0" dirty="0"/>
              <a:t>Texte de niveau 5</a:t>
            </a:r>
          </a:p>
        </p:txBody>
      </p:sp>
      <p:sp>
        <p:nvSpPr>
          <p:cNvPr id="5" name="Espace réservé du pied de page 4"/>
          <p:cNvSpPr>
            <a:spLocks noGrp="1"/>
          </p:cNvSpPr>
          <p:nvPr>
            <p:ph type="ftr" sz="quarter" idx="3"/>
          </p:nvPr>
        </p:nvSpPr>
        <p:spPr bwMode="gray">
          <a:xfrm>
            <a:off x="2868782" y="195486"/>
            <a:ext cx="5879931" cy="360000"/>
          </a:xfrm>
          <a:prstGeom prst="rect">
            <a:avLst/>
          </a:prstGeom>
        </p:spPr>
        <p:txBody>
          <a:bodyPr vert="horz" lIns="0" tIns="0" rIns="0" bIns="0" rtlCol="0" anchor="ctr" anchorCtr="0">
            <a:noAutofit/>
          </a:bodyPr>
          <a:lstStyle>
            <a:lvl1pPr algn="r">
              <a:defRPr sz="750" b="1">
                <a:solidFill>
                  <a:schemeClr val="tx1"/>
                </a:solidFill>
                <a:latin typeface="Marianne" panose="02000000000000000000" pitchFamily="2" charset="0"/>
              </a:defRPr>
            </a:lvl1pPr>
          </a:lstStyle>
          <a:p>
            <a:r>
              <a:rPr lang="fr-FR"/>
              <a:t>Direction régionale de l'économie, de l'emploi, du travail et des solidarités</a:t>
            </a:r>
            <a:endParaRPr lang="fr-FR" dirty="0"/>
          </a:p>
        </p:txBody>
      </p:sp>
      <p:sp>
        <p:nvSpPr>
          <p:cNvPr id="6" name="Espace réservé du numéro de diapositive 5"/>
          <p:cNvSpPr>
            <a:spLocks noGrp="1"/>
          </p:cNvSpPr>
          <p:nvPr>
            <p:ph type="sldNum" sz="quarter" idx="4"/>
          </p:nvPr>
        </p:nvSpPr>
        <p:spPr bwMode="gray">
          <a:xfrm>
            <a:off x="7398713" y="4783500"/>
            <a:ext cx="1350000" cy="360000"/>
          </a:xfrm>
          <a:prstGeom prst="rect">
            <a:avLst/>
          </a:prstGeom>
        </p:spPr>
        <p:txBody>
          <a:bodyPr vert="horz" lIns="0" tIns="0" rIns="0" bIns="0" rtlCol="0" anchor="ctr" anchorCtr="0">
            <a:noAutofit/>
          </a:bodyPr>
          <a:lstStyle>
            <a:lvl1pPr algn="r">
              <a:defRPr sz="750" b="1">
                <a:solidFill>
                  <a:schemeClr val="tx1"/>
                </a:solidFill>
                <a:latin typeface="Marianne" panose="02000000000000000000" pitchFamily="2" charset="0"/>
              </a:defRPr>
            </a:lvl1pPr>
          </a:lstStyle>
          <a:p>
            <a:fld id="{733122C9-A0B9-462F-8757-0847AD287B63}" type="slidenum">
              <a:rPr lang="fr-FR" smtClean="0"/>
              <a:pPr/>
              <a:t>‹N°›</a:t>
            </a:fld>
            <a:endParaRPr lang="fr-FR" dirty="0"/>
          </a:p>
        </p:txBody>
      </p:sp>
      <p:cxnSp>
        <p:nvCxnSpPr>
          <p:cNvPr id="10" name="Connecteur droit 9"/>
          <p:cNvCxnSpPr>
            <a:cxnSpLocks/>
          </p:cNvCxnSpPr>
          <p:nvPr/>
        </p:nvCxnSpPr>
        <p:spPr bwMode="gray">
          <a:xfrm>
            <a:off x="323850" y="4784400"/>
            <a:ext cx="8424614"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Espace réservé du titre 11">
            <a:extLst>
              <a:ext uri="{FF2B5EF4-FFF2-40B4-BE49-F238E27FC236}">
                <a16:creationId xmlns:a16="http://schemas.microsoft.com/office/drawing/2014/main" id="{59FB2B3E-557E-DB42-9DB7-D6A72FD3ABE4}"/>
              </a:ext>
            </a:extLst>
          </p:cNvPr>
          <p:cNvSpPr>
            <a:spLocks noGrp="1"/>
          </p:cNvSpPr>
          <p:nvPr>
            <p:ph type="title"/>
          </p:nvPr>
        </p:nvSpPr>
        <p:spPr>
          <a:xfrm>
            <a:off x="323850" y="915566"/>
            <a:ext cx="8424863" cy="539991"/>
          </a:xfrm>
          <a:prstGeom prst="rect">
            <a:avLst/>
          </a:prstGeom>
        </p:spPr>
        <p:txBody>
          <a:bodyPr vert="horz" lIns="91440" tIns="45720" rIns="91440" bIns="45720" rtlCol="0" anchor="ctr">
            <a:normAutofit/>
          </a:bodyPr>
          <a:lstStyle/>
          <a:p>
            <a:r>
              <a:rPr lang="fr-FR" dirty="0"/>
              <a:t>Titre </a:t>
            </a:r>
          </a:p>
        </p:txBody>
      </p:sp>
      <p:sp>
        <p:nvSpPr>
          <p:cNvPr id="2" name="Espace réservé de la date 1">
            <a:extLst>
              <a:ext uri="{FF2B5EF4-FFF2-40B4-BE49-F238E27FC236}">
                <a16:creationId xmlns:a16="http://schemas.microsoft.com/office/drawing/2014/main" id="{F8170561-5F7A-B046-81BE-E60E60355D4F}"/>
              </a:ext>
            </a:extLst>
          </p:cNvPr>
          <p:cNvSpPr>
            <a:spLocks noGrp="1"/>
          </p:cNvSpPr>
          <p:nvPr>
            <p:ph type="dt" sz="half" idx="2"/>
          </p:nvPr>
        </p:nvSpPr>
        <p:spPr>
          <a:xfrm>
            <a:off x="315703" y="4783500"/>
            <a:ext cx="2057400" cy="274637"/>
          </a:xfrm>
          <a:prstGeom prst="rect">
            <a:avLst/>
          </a:prstGeom>
        </p:spPr>
        <p:txBody>
          <a:bodyPr vert="horz" lIns="91440" tIns="45720" rIns="91440" bIns="45720" rtlCol="0" anchor="ctr"/>
          <a:lstStyle>
            <a:lvl1pPr algn="l">
              <a:defRPr sz="750" b="1">
                <a:solidFill>
                  <a:schemeClr val="tx1"/>
                </a:solidFill>
                <a:latin typeface="Marianne" panose="02000000000000000000" pitchFamily="2" charset="0"/>
              </a:defRPr>
            </a:lvl1pPr>
          </a:lstStyle>
          <a:p>
            <a:fld id="{B858D49A-5A7A-574D-A0ED-52B5C1EFA876}" type="datetime1">
              <a:rPr lang="fr-FR" cap="all" smtClean="0"/>
              <a:pPr/>
              <a:t>07/07/2025</a:t>
            </a:fld>
            <a:endParaRPr lang="fr-FR" cap="all" dirty="0"/>
          </a:p>
        </p:txBody>
      </p:sp>
      <p:cxnSp>
        <p:nvCxnSpPr>
          <p:cNvPr id="9" name="Connecteur droit 8">
            <a:extLst>
              <a:ext uri="{FF2B5EF4-FFF2-40B4-BE49-F238E27FC236}">
                <a16:creationId xmlns:a16="http://schemas.microsoft.com/office/drawing/2014/main" id="{E071FEB6-0E77-DD46-9DA0-C52EF51FC7F3}"/>
              </a:ext>
            </a:extLst>
          </p:cNvPr>
          <p:cNvCxnSpPr/>
          <p:nvPr/>
        </p:nvCxnSpPr>
        <p:spPr bwMode="gray">
          <a:xfrm>
            <a:off x="360000" y="4784400"/>
            <a:ext cx="8424000"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pic>
        <p:nvPicPr>
          <p:cNvPr id="11" name="Image 10"/>
          <p:cNvPicPr>
            <a:picLocks noChangeAspect="1"/>
          </p:cNvPicPr>
          <p:nvPr/>
        </p:nvPicPr>
        <p:blipFill>
          <a:blip r:embed="rId10"/>
          <a:srcRect/>
          <a:stretch/>
        </p:blipFill>
        <p:spPr>
          <a:xfrm>
            <a:off x="328562" y="221822"/>
            <a:ext cx="887471" cy="540000"/>
          </a:xfrm>
          <a:prstGeom prst="rect">
            <a:avLst/>
          </a:prstGeom>
        </p:spPr>
      </p:pic>
    </p:spTree>
    <p:extLst>
      <p:ext uri="{BB962C8B-B14F-4D97-AF65-F5344CB8AC3E}">
        <p14:creationId xmlns:p14="http://schemas.microsoft.com/office/powerpoint/2010/main" val="3585928067"/>
      </p:ext>
    </p:extLst>
  </p:cSld>
  <p:clrMap bg1="lt1" tx1="dk1" bg2="lt2" tx2="dk2" accent1="accent1" accent2="accent2" accent3="accent3" accent4="accent4" accent5="accent5" accent6="accent6" hlink="hlink" folHlink="folHlink"/>
  <p:sldLayoutIdLst>
    <p:sldLayoutId id="2147483814" r:id="rId1"/>
    <p:sldLayoutId id="2147483815" r:id="rId2"/>
    <p:sldLayoutId id="2147483816" r:id="rId3"/>
    <p:sldLayoutId id="2147483817" r:id="rId4"/>
    <p:sldLayoutId id="2147483818" r:id="rId5"/>
    <p:sldLayoutId id="2147483819" r:id="rId6"/>
    <p:sldLayoutId id="2147483820" r:id="rId7"/>
    <p:sldLayoutId id="2147483821" r:id="rId8"/>
  </p:sldLayoutIdLst>
  <p:hf hdr="0"/>
  <p:txStyles>
    <p:titleStyle>
      <a:lvl1pPr marL="14288" indent="0" algn="l" defTabSz="914400" rtl="0" eaLnBrk="1" latinLnBrk="0" hangingPunct="1">
        <a:lnSpc>
          <a:spcPct val="90000"/>
        </a:lnSpc>
        <a:spcBef>
          <a:spcPct val="0"/>
        </a:spcBef>
        <a:buNone/>
        <a:tabLst/>
        <a:defRPr sz="2500" b="1" kern="1200">
          <a:solidFill>
            <a:schemeClr val="tx1"/>
          </a:solidFill>
          <a:latin typeface="Marianne" panose="02000000000000000000" pitchFamily="2" charset="0"/>
          <a:ea typeface="+mj-ea"/>
          <a:cs typeface="+mj-cs"/>
        </a:defRPr>
      </a:lvl1pPr>
    </p:titleStyle>
    <p:bodyStyle>
      <a:lvl1pPr marL="92075" indent="0" algn="l" defTabSz="914400" rtl="0" eaLnBrk="1" latinLnBrk="0" hangingPunct="1">
        <a:lnSpc>
          <a:spcPct val="100000"/>
        </a:lnSpc>
        <a:spcBef>
          <a:spcPts val="0"/>
        </a:spcBef>
        <a:spcAft>
          <a:spcPts val="500"/>
        </a:spcAft>
        <a:buFont typeface="Arial" pitchFamily="34" charset="0"/>
        <a:buNone/>
        <a:tabLst/>
        <a:defRPr sz="1400" b="0" kern="1200">
          <a:solidFill>
            <a:schemeClr val="tx1"/>
          </a:solidFill>
          <a:latin typeface="Marianne" panose="02000000000000000000" pitchFamily="2" charset="0"/>
          <a:ea typeface="+mn-ea"/>
          <a:cs typeface="+mn-cs"/>
        </a:defRPr>
      </a:lvl1pPr>
      <a:lvl2pPr marL="351450" indent="-171450" algn="l" defTabSz="914400" rtl="0" eaLnBrk="1" latinLnBrk="0" hangingPunct="1">
        <a:lnSpc>
          <a:spcPct val="100000"/>
        </a:lnSpc>
        <a:spcBef>
          <a:spcPts val="600"/>
        </a:spcBef>
        <a:spcAft>
          <a:spcPts val="600"/>
        </a:spcAft>
        <a:buSzPct val="100000"/>
        <a:buFont typeface="Arial" panose="020B0604020202020204" pitchFamily="34" charset="0"/>
        <a:buChar char="•"/>
        <a:defRPr sz="1200" kern="1200">
          <a:solidFill>
            <a:schemeClr val="tx1"/>
          </a:solidFill>
          <a:latin typeface="Marianne" panose="02000000000000000000" pitchFamily="2" charset="0"/>
          <a:ea typeface="+mn-ea"/>
          <a:cs typeface="+mn-cs"/>
        </a:defRPr>
      </a:lvl2pPr>
      <a:lvl3pPr marL="531450" indent="-171450" algn="l" defTabSz="914400" rtl="0" eaLnBrk="1" latinLnBrk="0" hangingPunct="1">
        <a:lnSpc>
          <a:spcPct val="100000"/>
        </a:lnSpc>
        <a:spcBef>
          <a:spcPts val="100"/>
        </a:spcBef>
        <a:spcAft>
          <a:spcPts val="100"/>
        </a:spcAft>
        <a:buSzPct val="100000"/>
        <a:buFont typeface="Wingdings" pitchFamily="2" charset="2"/>
        <a:buChar char="§"/>
        <a:defRPr sz="1000" kern="1200">
          <a:solidFill>
            <a:schemeClr val="tx1"/>
          </a:solidFill>
          <a:latin typeface="Marianne" panose="02000000000000000000" pitchFamily="2" charset="0"/>
          <a:ea typeface="+mn-ea"/>
          <a:cs typeface="+mn-cs"/>
        </a:defRPr>
      </a:lvl3pPr>
      <a:lvl4pPr marL="711450" indent="-171450" algn="l" defTabSz="914400" rtl="0" eaLnBrk="1" latinLnBrk="0" hangingPunct="1">
        <a:lnSpc>
          <a:spcPct val="100000"/>
        </a:lnSpc>
        <a:spcBef>
          <a:spcPts val="100"/>
        </a:spcBef>
        <a:spcAft>
          <a:spcPts val="100"/>
        </a:spcAft>
        <a:buSzPct val="100000"/>
        <a:buFont typeface="Arial" panose="020B0604020202020204" pitchFamily="34" charset="0"/>
        <a:buChar char="•"/>
        <a:defRPr sz="800" kern="1200">
          <a:solidFill>
            <a:schemeClr val="tx1"/>
          </a:solidFill>
          <a:latin typeface="Marianne" panose="02000000000000000000" pitchFamily="2" charset="0"/>
          <a:ea typeface="+mn-ea"/>
          <a:cs typeface="+mn-cs"/>
        </a:defRPr>
      </a:lvl4pPr>
      <a:lvl5pPr marL="927450" indent="-171450" algn="l" defTabSz="914400" rtl="0" eaLnBrk="1" latinLnBrk="0" hangingPunct="1">
        <a:lnSpc>
          <a:spcPct val="100000"/>
        </a:lnSpc>
        <a:spcBef>
          <a:spcPts val="100"/>
        </a:spcBef>
        <a:spcAft>
          <a:spcPts val="100"/>
        </a:spcAft>
        <a:buSzPct val="100000"/>
        <a:buFont typeface="Wingdings" pitchFamily="2" charset="2"/>
        <a:buChar char="§"/>
        <a:defRPr sz="700" kern="1200">
          <a:solidFill>
            <a:schemeClr val="tx1"/>
          </a:solidFill>
          <a:latin typeface="Marianne" panose="02000000000000000000"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p15:clr>
            <a:srgbClr val="F26B43"/>
          </p15:clr>
        </p15:guide>
        <p15:guide id="2" pos="20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hyperlink" Target="https://www.legifrance.gouv.fr/affichCodeArticle.do?cidTexte=LEGITEXT000006072050&amp;idArticle=LEGIARTI000006903149&amp;dateTexte=&amp;categorieLien=cid"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legifrance.gouv.fr/codes/article_lc/LEGIARTI000018528987/2008-05-01"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hyperlink" Target="https://www.legifrance.gouv.fr/codes/article_lc/LEGIARTI000051679396/2025-06-02" TargetMode="External"/><Relationship Id="rId5" Type="http://schemas.openxmlformats.org/officeDocument/2006/relationships/hyperlink" Target="https://www.legifrance.gouv.fr/codes/article_lc/LEGIARTI000051679328/2025-06-02/" TargetMode="External"/><Relationship Id="rId4" Type="http://schemas.openxmlformats.org/officeDocument/2006/relationships/hyperlink" Target="https://www.legifrance.gouv.fr/codes/article_lc/LEGIARTI000033544791/2017-04-01"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s://www.legifrance.gouv.fr/codes/article_lc/LEGIARTI000006903887" TargetMode="External"/><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hyperlink" Target="https://www.legifrance.gouv.fr/codes/article_lc/LEGIARTI000049850899" TargetMode="Externa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8" Type="http://schemas.openxmlformats.org/officeDocument/2006/relationships/hyperlink" Target="https://www.preventionbtp.fr/ressources/documentation/ouvrage/fortes-chaleurs-et-effets-caniculaires-sur-les-chantiers-guide-de-preconisations_NLKhnmb2rzoPBArtyvRn2U" TargetMode="External"/><Relationship Id="rId3" Type="http://schemas.openxmlformats.org/officeDocument/2006/relationships/hyperlink" Target="https://www.santepubliquefrance.fr/presse/2025/saison-estivale-2025-les-autorites-sanitaires-rappellent-les-bons-gestes-a-adopter-pour-se-proteger-des-fortes-chaleurs" TargetMode="External"/><Relationship Id="rId7" Type="http://schemas.openxmlformats.org/officeDocument/2006/relationships/hyperlink" Target="https://www.inrs.fr/media.html?refINRS=ED%206532" TargetMode="External"/><Relationship Id="rId2" Type="http://schemas.openxmlformats.org/officeDocument/2006/relationships/hyperlink" Target="https://vigilance.meteofrance.fr/fr" TargetMode="External"/><Relationship Id="rId1" Type="http://schemas.openxmlformats.org/officeDocument/2006/relationships/slideLayout" Target="../slideLayouts/slideLayout1.xml"/><Relationship Id="rId6" Type="http://schemas.openxmlformats.org/officeDocument/2006/relationships/hyperlink" Target="https://www.fntp.fr/prevention-des-risques-lies-aux-fortes-chaleurs/" TargetMode="External"/><Relationship Id="rId5" Type="http://schemas.openxmlformats.org/officeDocument/2006/relationships/hyperlink" Target="https://www.prst-occitanie.fr/a/906/la-prevention-des-risques-lies-aux-fortes-chaleurs-et-periodes-caniculaires/" TargetMode="External"/><Relationship Id="rId4" Type="http://schemas.openxmlformats.org/officeDocument/2006/relationships/hyperlink" Target="https://travail-emploi.gouv.fr/chaleur-et-canicule-au-travail"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www.legifrance.gouv.fr/jorf/id/JORFTEXT000051676074"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s://www.legifrance.gouv.fr/jorf/id/JORFTEXT000051676145"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hyperlink" Target="https://www.legifrance.gouv.fr/codes/article_lc/LEGIARTI000051677220"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https://www.legifrance.gouv.fr/codes/article_lc/LEGIARTI000051677222/2025-06-11"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3"/>
          </p:nvPr>
        </p:nvSpPr>
        <p:spPr>
          <a:gradFill>
            <a:gsLst>
              <a:gs pos="0">
                <a:schemeClr val="accent1">
                  <a:lumMod val="5000"/>
                  <a:lumOff val="95000"/>
                </a:schemeClr>
              </a:gs>
              <a:gs pos="100000">
                <a:schemeClr val="bg1"/>
              </a:gs>
              <a:gs pos="54000">
                <a:srgbClr val="A9CED7"/>
              </a:gs>
            </a:gsLst>
            <a:lin ang="10800000" scaled="0"/>
          </a:gradFill>
        </p:spPr>
        <p:txBody>
          <a:bodyPr anchor="ctr"/>
          <a:lstStyle/>
          <a:p>
            <a:pPr algn="ctr"/>
            <a:r>
              <a:rPr lang="fr-FR" b="1" i="0" dirty="0">
                <a:effectLst/>
              </a:rPr>
              <a:t>Le décret du 27 mai 2025 relatif à la protection des travailleurs contre les risques liés à la chaleur</a:t>
            </a:r>
            <a:endParaRPr lang="fr-FR" dirty="0"/>
          </a:p>
        </p:txBody>
      </p:sp>
      <p:sp>
        <p:nvSpPr>
          <p:cNvPr id="3" name="Espace réservé de la date 2"/>
          <p:cNvSpPr>
            <a:spLocks noGrp="1"/>
          </p:cNvSpPr>
          <p:nvPr>
            <p:ph type="dt" sz="half" idx="2"/>
          </p:nvPr>
        </p:nvSpPr>
        <p:spPr/>
        <p:txBody>
          <a:bodyPr/>
          <a:lstStyle/>
          <a:p>
            <a:fld id="{D7698221-35EF-134F-B87A-568DECC70F29}" type="datetime1">
              <a:rPr lang="fr-FR" cap="all" smtClean="0"/>
              <a:pPr/>
              <a:t>07/07/2025</a:t>
            </a:fld>
            <a:endParaRPr lang="fr-FR" cap="all" dirty="0"/>
          </a:p>
        </p:txBody>
      </p:sp>
      <p:sp>
        <p:nvSpPr>
          <p:cNvPr id="4" name="Espace réservé du numéro de diapositive 3"/>
          <p:cNvSpPr>
            <a:spLocks noGrp="1"/>
          </p:cNvSpPr>
          <p:nvPr>
            <p:ph type="sldNum" sz="quarter" idx="4"/>
          </p:nvPr>
        </p:nvSpPr>
        <p:spPr/>
        <p:txBody>
          <a:bodyPr/>
          <a:lstStyle/>
          <a:p>
            <a:fld id="{733122C9-A0B9-462F-8757-0847AD287B63}" type="slidenum">
              <a:rPr lang="fr-FR" smtClean="0"/>
              <a:pPr/>
              <a:t>1</a:t>
            </a:fld>
            <a:endParaRPr lang="fr-FR" dirty="0"/>
          </a:p>
        </p:txBody>
      </p:sp>
      <p:sp>
        <p:nvSpPr>
          <p:cNvPr id="5" name="Espace réservé du pied de page 4"/>
          <p:cNvSpPr>
            <a:spLocks noGrp="1"/>
          </p:cNvSpPr>
          <p:nvPr>
            <p:ph type="ftr" sz="quarter" idx="3"/>
          </p:nvPr>
        </p:nvSpPr>
        <p:spPr>
          <a:xfrm>
            <a:off x="7312352" y="195486"/>
            <a:ext cx="1440409" cy="360000"/>
          </a:xfrm>
        </p:spPr>
        <p:txBody>
          <a:bodyPr/>
          <a:lstStyle/>
          <a:p>
            <a:r>
              <a:rPr lang="fr-FR" dirty="0"/>
              <a:t>Direction régionale de l‘économie, de l’emploi, du travail et des solidarités d’Occitanie</a:t>
            </a:r>
          </a:p>
        </p:txBody>
      </p:sp>
    </p:spTree>
    <p:extLst>
      <p:ext uri="{BB962C8B-B14F-4D97-AF65-F5344CB8AC3E}">
        <p14:creationId xmlns:p14="http://schemas.microsoft.com/office/powerpoint/2010/main" val="4359116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E935E1FE-63C4-F75A-3BE9-A1794295F38E}"/>
              </a:ext>
            </a:extLst>
          </p:cNvPr>
          <p:cNvSpPr>
            <a:spLocks noGrp="1"/>
          </p:cNvSpPr>
          <p:nvPr>
            <p:ph type="sldNum" sz="quarter" idx="12"/>
          </p:nvPr>
        </p:nvSpPr>
        <p:spPr/>
        <p:txBody>
          <a:bodyPr/>
          <a:lstStyle/>
          <a:p>
            <a:fld id="{733122C9-A0B9-462F-8757-0847AD287B63}" type="slidenum">
              <a:rPr lang="fr-FR" smtClean="0"/>
              <a:pPr/>
              <a:t>10</a:t>
            </a:fld>
            <a:endParaRPr lang="fr-FR" dirty="0"/>
          </a:p>
        </p:txBody>
      </p:sp>
      <p:sp>
        <p:nvSpPr>
          <p:cNvPr id="6" name="Espace réservé de la date 5">
            <a:extLst>
              <a:ext uri="{FF2B5EF4-FFF2-40B4-BE49-F238E27FC236}">
                <a16:creationId xmlns:a16="http://schemas.microsoft.com/office/drawing/2014/main" id="{438054E4-0BBA-95C7-4B30-C37FAD7816F7}"/>
              </a:ext>
            </a:extLst>
          </p:cNvPr>
          <p:cNvSpPr>
            <a:spLocks noGrp="1"/>
          </p:cNvSpPr>
          <p:nvPr>
            <p:ph type="dt" sz="half" idx="2"/>
          </p:nvPr>
        </p:nvSpPr>
        <p:spPr/>
        <p:txBody>
          <a:bodyPr/>
          <a:lstStyle/>
          <a:p>
            <a:fld id="{251C71F6-E0A6-1740-B64F-38F332886BAF}" type="datetime1">
              <a:rPr lang="fr-FR" cap="all" smtClean="0"/>
              <a:pPr/>
              <a:t>07/07/2025</a:t>
            </a:fld>
            <a:endParaRPr lang="fr-FR" cap="all" dirty="0"/>
          </a:p>
        </p:txBody>
      </p:sp>
      <p:sp>
        <p:nvSpPr>
          <p:cNvPr id="7" name="Titre 6">
            <a:extLst>
              <a:ext uri="{FF2B5EF4-FFF2-40B4-BE49-F238E27FC236}">
                <a16:creationId xmlns:a16="http://schemas.microsoft.com/office/drawing/2014/main" id="{69D0C478-AEEE-0C00-238B-03C5581726A1}"/>
              </a:ext>
            </a:extLst>
          </p:cNvPr>
          <p:cNvSpPr>
            <a:spLocks noGrp="1"/>
          </p:cNvSpPr>
          <p:nvPr>
            <p:ph type="title"/>
          </p:nvPr>
        </p:nvSpPr>
        <p:spPr/>
        <p:txBody>
          <a:bodyPr/>
          <a:lstStyle/>
          <a:p>
            <a:pPr algn="ctr"/>
            <a:r>
              <a:rPr lang="fr-FR" dirty="0"/>
              <a:t>Le DUERP</a:t>
            </a:r>
          </a:p>
        </p:txBody>
      </p:sp>
      <p:sp>
        <p:nvSpPr>
          <p:cNvPr id="8" name="Espace réservé du pied de page 7">
            <a:extLst>
              <a:ext uri="{FF2B5EF4-FFF2-40B4-BE49-F238E27FC236}">
                <a16:creationId xmlns:a16="http://schemas.microsoft.com/office/drawing/2014/main" id="{B95C94EB-94C5-8ADF-5031-D062AF7DB6D1}"/>
              </a:ext>
            </a:extLst>
          </p:cNvPr>
          <p:cNvSpPr>
            <a:spLocks noGrp="1"/>
          </p:cNvSpPr>
          <p:nvPr>
            <p:ph type="ftr" sz="quarter" idx="3"/>
          </p:nvPr>
        </p:nvSpPr>
        <p:spPr/>
        <p:txBody>
          <a:bodyPr/>
          <a:lstStyle/>
          <a:p>
            <a:r>
              <a:rPr lang="fr-FR" dirty="0"/>
              <a:t>Direction régionale</a:t>
            </a:r>
          </a:p>
          <a:p>
            <a:r>
              <a:rPr lang="fr-FR" dirty="0"/>
              <a:t> de l'économie, de l'emploi, </a:t>
            </a:r>
          </a:p>
          <a:p>
            <a:r>
              <a:rPr lang="fr-FR" dirty="0"/>
              <a:t>du travail et des solidarités d’Occitanie</a:t>
            </a:r>
          </a:p>
        </p:txBody>
      </p:sp>
      <p:cxnSp>
        <p:nvCxnSpPr>
          <p:cNvPr id="4" name="Connecteur droit avec flèche 3">
            <a:extLst>
              <a:ext uri="{FF2B5EF4-FFF2-40B4-BE49-F238E27FC236}">
                <a16:creationId xmlns:a16="http://schemas.microsoft.com/office/drawing/2014/main" id="{7AEFF268-B445-2A6E-1DD6-8025FF718DAD}"/>
              </a:ext>
            </a:extLst>
          </p:cNvPr>
          <p:cNvCxnSpPr>
            <a:cxnSpLocks/>
          </p:cNvCxnSpPr>
          <p:nvPr/>
        </p:nvCxnSpPr>
        <p:spPr>
          <a:xfrm>
            <a:off x="2868782" y="1491630"/>
            <a:ext cx="335940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 name="Espace réservé du texte 2">
            <a:extLst>
              <a:ext uri="{FF2B5EF4-FFF2-40B4-BE49-F238E27FC236}">
                <a16:creationId xmlns:a16="http://schemas.microsoft.com/office/drawing/2014/main" id="{9A54B61D-787A-354D-0BC6-C72FC7712956}"/>
              </a:ext>
            </a:extLst>
          </p:cNvPr>
          <p:cNvSpPr txBox="1">
            <a:spLocks/>
          </p:cNvSpPr>
          <p:nvPr/>
        </p:nvSpPr>
        <p:spPr bwMode="gray">
          <a:xfrm>
            <a:off x="179509" y="1347614"/>
            <a:ext cx="4032452" cy="3111124"/>
          </a:xfrm>
          <a:prstGeom prst="rect">
            <a:avLst/>
          </a:prstGeom>
        </p:spPr>
        <p:txBody>
          <a:bodyPr vert="horz" lIns="0" tIns="0" rIns="0" bIns="0" rtlCol="0" anchor="t" anchorCtr="0">
            <a:noAutofit/>
          </a:bodyPr>
          <a:lstStyle>
            <a:lvl1pPr marL="144000" indent="-144000" algn="l" defTabSz="914400" rtl="0" eaLnBrk="1" latinLnBrk="0" hangingPunct="1">
              <a:lnSpc>
                <a:spcPct val="100000"/>
              </a:lnSpc>
              <a:spcBef>
                <a:spcPts val="400"/>
              </a:spcBef>
              <a:spcAft>
                <a:spcPts val="800"/>
              </a:spcAft>
              <a:buFont typeface="+mj-lt"/>
              <a:buAutoNum type="arabicPeriod"/>
              <a:tabLst/>
              <a:defRPr sz="1400" b="1" kern="1200">
                <a:solidFill>
                  <a:schemeClr val="tx1"/>
                </a:solidFill>
                <a:latin typeface="Marianne" panose="02000000000000000000" pitchFamily="2" charset="0"/>
                <a:ea typeface="+mn-ea"/>
                <a:cs typeface="+mn-cs"/>
              </a:defRPr>
            </a:lvl1pPr>
            <a:lvl2pPr marL="324000" indent="-144000" algn="l" defTabSz="914400" rtl="0" eaLnBrk="1" latinLnBrk="0" hangingPunct="1">
              <a:lnSpc>
                <a:spcPct val="100000"/>
              </a:lnSpc>
              <a:spcBef>
                <a:spcPts val="600"/>
              </a:spcBef>
              <a:spcAft>
                <a:spcPts val="800"/>
              </a:spcAft>
              <a:buSzPct val="100000"/>
              <a:buFont typeface="+mj-lt"/>
              <a:buAutoNum type="alphaLcPeriod"/>
              <a:defRPr sz="1200" kern="1200">
                <a:solidFill>
                  <a:schemeClr val="tx1"/>
                </a:solidFill>
                <a:latin typeface="Marianne" panose="02000000000000000000" pitchFamily="2" charset="0"/>
                <a:ea typeface="+mn-ea"/>
                <a:cs typeface="+mn-cs"/>
              </a:defRPr>
            </a:lvl2pPr>
            <a:lvl3pPr marL="531450" indent="-171450" algn="l" defTabSz="914400" rtl="0" eaLnBrk="1" latinLnBrk="0" hangingPunct="1">
              <a:lnSpc>
                <a:spcPct val="100000"/>
              </a:lnSpc>
              <a:spcBef>
                <a:spcPts val="100"/>
              </a:spcBef>
              <a:spcAft>
                <a:spcPts val="100"/>
              </a:spcAft>
              <a:buSzPct val="100000"/>
              <a:buFont typeface="Wingdings" pitchFamily="2" charset="2"/>
              <a:buChar char="§"/>
              <a:defRPr sz="1000" kern="1200">
                <a:solidFill>
                  <a:schemeClr val="tx1"/>
                </a:solidFill>
                <a:latin typeface="Marianne" panose="02000000000000000000" pitchFamily="2" charset="0"/>
                <a:ea typeface="+mn-ea"/>
                <a:cs typeface="+mn-cs"/>
              </a:defRPr>
            </a:lvl3pPr>
            <a:lvl4pPr marL="711450" indent="-171450" algn="l" defTabSz="914400" rtl="0" eaLnBrk="1" latinLnBrk="0" hangingPunct="1">
              <a:lnSpc>
                <a:spcPct val="100000"/>
              </a:lnSpc>
              <a:spcBef>
                <a:spcPts val="100"/>
              </a:spcBef>
              <a:spcAft>
                <a:spcPts val="100"/>
              </a:spcAft>
              <a:buSzPct val="100000"/>
              <a:buFont typeface="Arial" panose="020B0604020202020204" pitchFamily="34" charset="0"/>
              <a:buChar char="•"/>
              <a:defRPr sz="800" kern="1200">
                <a:solidFill>
                  <a:schemeClr val="tx1"/>
                </a:solidFill>
                <a:latin typeface="Marianne" panose="02000000000000000000" pitchFamily="2" charset="0"/>
                <a:ea typeface="+mn-ea"/>
                <a:cs typeface="+mn-cs"/>
              </a:defRPr>
            </a:lvl4pPr>
            <a:lvl5pPr marL="927450" indent="-171450" algn="l" defTabSz="914400" rtl="0" eaLnBrk="1" latinLnBrk="0" hangingPunct="1">
              <a:lnSpc>
                <a:spcPct val="100000"/>
              </a:lnSpc>
              <a:spcBef>
                <a:spcPts val="100"/>
              </a:spcBef>
              <a:spcAft>
                <a:spcPts val="100"/>
              </a:spcAft>
              <a:buSzPct val="100000"/>
              <a:buFont typeface="Wingdings" pitchFamily="2" charset="2"/>
              <a:buChar char="§"/>
              <a:defRPr sz="700" kern="1200">
                <a:solidFill>
                  <a:schemeClr val="tx1"/>
                </a:solidFill>
                <a:latin typeface="Marianne" panose="02000000000000000000"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mj-lt"/>
              <a:buNone/>
            </a:pPr>
            <a:r>
              <a:rPr lang="fr-FR" sz="1800" dirty="0"/>
              <a:t>Avant</a:t>
            </a:r>
          </a:p>
          <a:p>
            <a:pPr marL="0" indent="0" algn="just" rtl="0">
              <a:buNone/>
            </a:pPr>
            <a:r>
              <a:rPr lang="fr-FR" b="0" i="0" dirty="0">
                <a:effectLst/>
              </a:rPr>
              <a:t>L’employeur devait évaluer l’ensemble des risques professionnels dont celui lié aux épisodes de chaleur au titre de son obligation générale d’évaluation des risques professionnels.</a:t>
            </a:r>
          </a:p>
          <a:p>
            <a:pPr marL="0" indent="0" algn="l">
              <a:buNone/>
            </a:pPr>
            <a:r>
              <a:rPr lang="fr-FR" sz="1200" i="0" u="sng" dirty="0">
                <a:effectLst/>
                <a:latin typeface="sourcesanspro"/>
              </a:rPr>
              <a:t>R 4121-1 CT </a:t>
            </a:r>
          </a:p>
          <a:p>
            <a:pPr marL="0" indent="0" algn="l">
              <a:buNone/>
            </a:pPr>
            <a:r>
              <a:rPr lang="fr-FR" sz="1200" b="0" dirty="0">
                <a:latin typeface="sourcesanspro"/>
              </a:rPr>
              <a:t>« </a:t>
            </a:r>
            <a:r>
              <a:rPr lang="fr-FR" sz="1200" b="0" i="0" dirty="0">
                <a:effectLst/>
                <a:latin typeface="sourcesanspro"/>
              </a:rPr>
              <a:t>L'employeur transcrit et met à jour dans un document unique les résultats de l'évaluation des risques pour la santé et la sécurité des travailleurs à laquelle il procède en application de l'article </a:t>
            </a:r>
            <a:r>
              <a:rPr lang="fr-FR" sz="1200" b="0" i="0" u="sng" dirty="0">
                <a:effectLst/>
                <a:latin typeface="sourcesanspro"/>
                <a:hlinkClick r:id="rId3">
                  <a:extLst>
                    <a:ext uri="{A12FA001-AC4F-418D-AE19-62706E023703}">
                      <ahyp:hlinkClr xmlns:ahyp="http://schemas.microsoft.com/office/drawing/2018/hyperlinkcolor" val="tx"/>
                    </a:ext>
                  </a:extLst>
                </a:hlinkClick>
              </a:rPr>
              <a:t>L. 4121-3</a:t>
            </a:r>
            <a:r>
              <a:rPr lang="fr-FR" sz="1200" b="0" i="0" dirty="0">
                <a:effectLst/>
                <a:latin typeface="sourcesanspro"/>
              </a:rPr>
              <a:t>.</a:t>
            </a:r>
            <a:br>
              <a:rPr lang="fr-FR" sz="1200" b="0" i="0" dirty="0">
                <a:effectLst/>
                <a:latin typeface="sourcesanspro"/>
              </a:rPr>
            </a:br>
            <a:r>
              <a:rPr lang="fr-FR" sz="1200" b="0" i="0" dirty="0">
                <a:effectLst/>
                <a:latin typeface="sourcesanspro"/>
              </a:rPr>
              <a:t>Cette évaluation comporte un inventaire des risques identifiés dans chaque unité de travail de l'entreprise ou de l'établissement, </a:t>
            </a:r>
            <a:r>
              <a:rPr lang="fr-FR" sz="1200" i="0" dirty="0">
                <a:effectLst/>
                <a:latin typeface="sourcesanspro"/>
              </a:rPr>
              <a:t>y compris ceux liés aux ambiances thermiques. </a:t>
            </a:r>
            <a:r>
              <a:rPr lang="fr-FR" sz="1200" b="0" i="0" dirty="0">
                <a:effectLst/>
                <a:latin typeface="sourcesanspro"/>
              </a:rPr>
              <a:t>»</a:t>
            </a:r>
          </a:p>
          <a:p>
            <a:pPr marL="0" indent="0" algn="just" rtl="0">
              <a:buNone/>
            </a:pPr>
            <a:endParaRPr lang="fr-FR" b="0" i="0" dirty="0">
              <a:solidFill>
                <a:schemeClr val="bg2"/>
              </a:solidFill>
              <a:effectLst/>
            </a:endParaRPr>
          </a:p>
          <a:p>
            <a:pPr marL="0" indent="0" algn="just" rtl="0">
              <a:buNone/>
            </a:pPr>
            <a:endParaRPr lang="fr-FR" dirty="0">
              <a:effectLst/>
            </a:endParaRPr>
          </a:p>
          <a:p>
            <a:pPr marL="0" indent="0" algn="just">
              <a:buFont typeface="+mj-lt"/>
              <a:buNone/>
            </a:pPr>
            <a:endParaRPr lang="fr-FR" dirty="0"/>
          </a:p>
          <a:p>
            <a:pPr marL="0" indent="0">
              <a:buFont typeface="+mj-lt"/>
              <a:buNone/>
            </a:pPr>
            <a:endParaRPr lang="fr-FR" dirty="0"/>
          </a:p>
        </p:txBody>
      </p:sp>
      <p:sp>
        <p:nvSpPr>
          <p:cNvPr id="12" name="Espace réservé du texte 2">
            <a:extLst>
              <a:ext uri="{FF2B5EF4-FFF2-40B4-BE49-F238E27FC236}">
                <a16:creationId xmlns:a16="http://schemas.microsoft.com/office/drawing/2014/main" id="{C1F9386B-2B95-3FE6-FDE5-2A8CEF011F39}"/>
              </a:ext>
            </a:extLst>
          </p:cNvPr>
          <p:cNvSpPr txBox="1">
            <a:spLocks/>
          </p:cNvSpPr>
          <p:nvPr/>
        </p:nvSpPr>
        <p:spPr bwMode="gray">
          <a:xfrm>
            <a:off x="4716016" y="1347614"/>
            <a:ext cx="4248475" cy="3435886"/>
          </a:xfrm>
          <a:prstGeom prst="rect">
            <a:avLst/>
          </a:prstGeom>
        </p:spPr>
        <p:txBody>
          <a:bodyPr vert="horz" lIns="0" tIns="0" rIns="0" bIns="0" rtlCol="0" anchor="t" anchorCtr="0">
            <a:noAutofit/>
          </a:bodyPr>
          <a:lstStyle>
            <a:lvl1pPr marL="144000" indent="-144000" algn="l" defTabSz="914400" rtl="0" eaLnBrk="1" latinLnBrk="0" hangingPunct="1">
              <a:lnSpc>
                <a:spcPct val="100000"/>
              </a:lnSpc>
              <a:spcBef>
                <a:spcPts val="400"/>
              </a:spcBef>
              <a:spcAft>
                <a:spcPts val="800"/>
              </a:spcAft>
              <a:buFont typeface="+mj-lt"/>
              <a:buAutoNum type="arabicPeriod"/>
              <a:tabLst/>
              <a:defRPr sz="1400" b="1" kern="1200">
                <a:solidFill>
                  <a:schemeClr val="tx1"/>
                </a:solidFill>
                <a:latin typeface="Marianne" panose="02000000000000000000" pitchFamily="2" charset="0"/>
                <a:ea typeface="+mn-ea"/>
                <a:cs typeface="+mn-cs"/>
              </a:defRPr>
            </a:lvl1pPr>
            <a:lvl2pPr marL="324000" indent="-144000" algn="l" defTabSz="914400" rtl="0" eaLnBrk="1" latinLnBrk="0" hangingPunct="1">
              <a:lnSpc>
                <a:spcPct val="100000"/>
              </a:lnSpc>
              <a:spcBef>
                <a:spcPts val="600"/>
              </a:spcBef>
              <a:spcAft>
                <a:spcPts val="800"/>
              </a:spcAft>
              <a:buSzPct val="100000"/>
              <a:buFont typeface="+mj-lt"/>
              <a:buAutoNum type="alphaLcPeriod"/>
              <a:defRPr sz="1200" kern="1200">
                <a:solidFill>
                  <a:schemeClr val="tx1"/>
                </a:solidFill>
                <a:latin typeface="Marianne" panose="02000000000000000000" pitchFamily="2" charset="0"/>
                <a:ea typeface="+mn-ea"/>
                <a:cs typeface="+mn-cs"/>
              </a:defRPr>
            </a:lvl2pPr>
            <a:lvl3pPr marL="531450" indent="-171450" algn="l" defTabSz="914400" rtl="0" eaLnBrk="1" latinLnBrk="0" hangingPunct="1">
              <a:lnSpc>
                <a:spcPct val="100000"/>
              </a:lnSpc>
              <a:spcBef>
                <a:spcPts val="100"/>
              </a:spcBef>
              <a:spcAft>
                <a:spcPts val="100"/>
              </a:spcAft>
              <a:buSzPct val="100000"/>
              <a:buFont typeface="Wingdings" pitchFamily="2" charset="2"/>
              <a:buChar char="§"/>
              <a:defRPr sz="1000" kern="1200">
                <a:solidFill>
                  <a:schemeClr val="tx1"/>
                </a:solidFill>
                <a:latin typeface="Marianne" panose="02000000000000000000" pitchFamily="2" charset="0"/>
                <a:ea typeface="+mn-ea"/>
                <a:cs typeface="+mn-cs"/>
              </a:defRPr>
            </a:lvl3pPr>
            <a:lvl4pPr marL="711450" indent="-171450" algn="l" defTabSz="914400" rtl="0" eaLnBrk="1" latinLnBrk="0" hangingPunct="1">
              <a:lnSpc>
                <a:spcPct val="100000"/>
              </a:lnSpc>
              <a:spcBef>
                <a:spcPts val="100"/>
              </a:spcBef>
              <a:spcAft>
                <a:spcPts val="100"/>
              </a:spcAft>
              <a:buSzPct val="100000"/>
              <a:buFont typeface="Arial" panose="020B0604020202020204" pitchFamily="34" charset="0"/>
              <a:buChar char="•"/>
              <a:defRPr sz="800" kern="1200">
                <a:solidFill>
                  <a:schemeClr val="tx1"/>
                </a:solidFill>
                <a:latin typeface="Marianne" panose="02000000000000000000" pitchFamily="2" charset="0"/>
                <a:ea typeface="+mn-ea"/>
                <a:cs typeface="+mn-cs"/>
              </a:defRPr>
            </a:lvl4pPr>
            <a:lvl5pPr marL="927450" indent="-171450" algn="l" defTabSz="914400" rtl="0" eaLnBrk="1" latinLnBrk="0" hangingPunct="1">
              <a:lnSpc>
                <a:spcPct val="100000"/>
              </a:lnSpc>
              <a:spcBef>
                <a:spcPts val="100"/>
              </a:spcBef>
              <a:spcAft>
                <a:spcPts val="100"/>
              </a:spcAft>
              <a:buSzPct val="100000"/>
              <a:buFont typeface="Wingdings" pitchFamily="2" charset="2"/>
              <a:buChar char="§"/>
              <a:defRPr sz="700" kern="1200">
                <a:solidFill>
                  <a:schemeClr val="tx1"/>
                </a:solidFill>
                <a:latin typeface="Marianne" panose="02000000000000000000"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rtl="0">
              <a:buNone/>
            </a:pPr>
            <a:r>
              <a:rPr lang="fr-FR" sz="1800" i="0" dirty="0">
                <a:effectLst/>
              </a:rPr>
              <a:t>Après</a:t>
            </a:r>
          </a:p>
          <a:p>
            <a:pPr marL="0" indent="0" algn="just" rtl="0">
              <a:buNone/>
            </a:pPr>
            <a:r>
              <a:rPr lang="fr-FR" b="0" dirty="0"/>
              <a:t>L’obligation d’évaluer les risques liés à des épisodes de chaleur intense, en </a:t>
            </a:r>
            <a:r>
              <a:rPr lang="fr-FR" dirty="0"/>
              <a:t>intérieur</a:t>
            </a:r>
            <a:r>
              <a:rPr lang="fr-FR" b="0" dirty="0"/>
              <a:t> et en </a:t>
            </a:r>
            <a:r>
              <a:rPr lang="fr-FR" dirty="0"/>
              <a:t>extérieur,</a:t>
            </a:r>
            <a:r>
              <a:rPr lang="fr-FR" b="0" dirty="0"/>
              <a:t> est clairement énoncée dans </a:t>
            </a:r>
            <a:r>
              <a:rPr lang="fr-FR" dirty="0"/>
              <a:t>un article spécifique </a:t>
            </a:r>
            <a:r>
              <a:rPr lang="fr-FR" b="0" dirty="0"/>
              <a:t>ainsi que </a:t>
            </a:r>
            <a:r>
              <a:rPr lang="fr-FR" dirty="0"/>
              <a:t>l’obligation de définir des </a:t>
            </a:r>
            <a:r>
              <a:rPr lang="fr-FR" b="0" dirty="0"/>
              <a:t> </a:t>
            </a:r>
            <a:r>
              <a:rPr lang="fr-FR" dirty="0"/>
              <a:t>mesures et actions de prévention.</a:t>
            </a:r>
          </a:p>
          <a:p>
            <a:pPr marL="0" indent="0" algn="just" rtl="0">
              <a:buNone/>
            </a:pPr>
            <a:endParaRPr lang="fr-FR" dirty="0"/>
          </a:p>
          <a:p>
            <a:pPr marL="0" indent="0">
              <a:buNone/>
            </a:pPr>
            <a:r>
              <a:rPr lang="fr-FR" sz="1200" b="0" dirty="0">
                <a:latin typeface="sourcesanspro"/>
              </a:rPr>
              <a:t>Art. R. 4463-2. – L’employeur évalue les risques liés à l’exposition des travailleurs </a:t>
            </a:r>
            <a:r>
              <a:rPr lang="fr-FR" sz="1200" dirty="0">
                <a:latin typeface="sourcesanspro"/>
              </a:rPr>
              <a:t>à des épisodes de chaleur intense</a:t>
            </a:r>
            <a:r>
              <a:rPr lang="fr-FR" sz="1200" b="0" dirty="0">
                <a:latin typeface="sourcesanspro"/>
              </a:rPr>
              <a:t>, en intérieur ou en extérieur. </a:t>
            </a:r>
          </a:p>
          <a:p>
            <a:pPr marL="0" indent="0">
              <a:buNone/>
            </a:pPr>
            <a:r>
              <a:rPr lang="fr-FR" sz="1200" b="0" dirty="0">
                <a:latin typeface="sourcesanspro"/>
              </a:rPr>
              <a:t>Lorsque l’évaluation identifie un risque d’atteinte à la santé ou à la sécurité des travailleurs, l’employeur définit les mesures ou les actions de prévention prévues au III de l’article L. 4121-3-1. </a:t>
            </a:r>
          </a:p>
          <a:p>
            <a:pPr marL="0" indent="0">
              <a:buFont typeface="+mj-lt"/>
              <a:buNone/>
            </a:pPr>
            <a:endParaRPr lang="fr-FR" dirty="0"/>
          </a:p>
        </p:txBody>
      </p:sp>
    </p:spTree>
    <p:extLst>
      <p:ext uri="{BB962C8B-B14F-4D97-AF65-F5344CB8AC3E}">
        <p14:creationId xmlns:p14="http://schemas.microsoft.com/office/powerpoint/2010/main" val="39520321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E935E1FE-63C4-F75A-3BE9-A1794295F38E}"/>
              </a:ext>
            </a:extLst>
          </p:cNvPr>
          <p:cNvSpPr>
            <a:spLocks noGrp="1"/>
          </p:cNvSpPr>
          <p:nvPr>
            <p:ph type="sldNum" sz="quarter" idx="12"/>
          </p:nvPr>
        </p:nvSpPr>
        <p:spPr/>
        <p:txBody>
          <a:bodyPr/>
          <a:lstStyle/>
          <a:p>
            <a:fld id="{733122C9-A0B9-462F-8757-0847AD287B63}" type="slidenum">
              <a:rPr lang="fr-FR" smtClean="0"/>
              <a:pPr/>
              <a:t>11</a:t>
            </a:fld>
            <a:endParaRPr lang="fr-FR" dirty="0"/>
          </a:p>
        </p:txBody>
      </p:sp>
      <p:sp>
        <p:nvSpPr>
          <p:cNvPr id="6" name="Espace réservé de la date 5">
            <a:extLst>
              <a:ext uri="{FF2B5EF4-FFF2-40B4-BE49-F238E27FC236}">
                <a16:creationId xmlns:a16="http://schemas.microsoft.com/office/drawing/2014/main" id="{438054E4-0BBA-95C7-4B30-C37FAD7816F7}"/>
              </a:ext>
            </a:extLst>
          </p:cNvPr>
          <p:cNvSpPr>
            <a:spLocks noGrp="1"/>
          </p:cNvSpPr>
          <p:nvPr>
            <p:ph type="dt" sz="half" idx="2"/>
          </p:nvPr>
        </p:nvSpPr>
        <p:spPr/>
        <p:txBody>
          <a:bodyPr/>
          <a:lstStyle/>
          <a:p>
            <a:fld id="{251C71F6-E0A6-1740-B64F-38F332886BAF}" type="datetime1">
              <a:rPr lang="fr-FR" cap="all" smtClean="0"/>
              <a:pPr/>
              <a:t>07/07/2025</a:t>
            </a:fld>
            <a:endParaRPr lang="fr-FR" cap="all" dirty="0"/>
          </a:p>
        </p:txBody>
      </p:sp>
      <p:sp>
        <p:nvSpPr>
          <p:cNvPr id="7" name="Titre 6">
            <a:extLst>
              <a:ext uri="{FF2B5EF4-FFF2-40B4-BE49-F238E27FC236}">
                <a16:creationId xmlns:a16="http://schemas.microsoft.com/office/drawing/2014/main" id="{69D0C478-AEEE-0C00-238B-03C5581726A1}"/>
              </a:ext>
            </a:extLst>
          </p:cNvPr>
          <p:cNvSpPr>
            <a:spLocks noGrp="1"/>
          </p:cNvSpPr>
          <p:nvPr>
            <p:ph type="title"/>
          </p:nvPr>
        </p:nvSpPr>
        <p:spPr>
          <a:xfrm>
            <a:off x="395287" y="339509"/>
            <a:ext cx="8353426" cy="648024"/>
          </a:xfrm>
        </p:spPr>
        <p:txBody>
          <a:bodyPr/>
          <a:lstStyle/>
          <a:p>
            <a:pPr algn="ctr"/>
            <a:r>
              <a:rPr lang="fr-FR" dirty="0"/>
              <a:t>Les mesure concrètes</a:t>
            </a:r>
          </a:p>
        </p:txBody>
      </p:sp>
      <p:sp>
        <p:nvSpPr>
          <p:cNvPr id="8" name="Espace réservé du pied de page 7">
            <a:extLst>
              <a:ext uri="{FF2B5EF4-FFF2-40B4-BE49-F238E27FC236}">
                <a16:creationId xmlns:a16="http://schemas.microsoft.com/office/drawing/2014/main" id="{B95C94EB-94C5-8ADF-5031-D062AF7DB6D1}"/>
              </a:ext>
            </a:extLst>
          </p:cNvPr>
          <p:cNvSpPr>
            <a:spLocks noGrp="1"/>
          </p:cNvSpPr>
          <p:nvPr>
            <p:ph type="ftr" sz="quarter" idx="3"/>
          </p:nvPr>
        </p:nvSpPr>
        <p:spPr/>
        <p:txBody>
          <a:bodyPr/>
          <a:lstStyle/>
          <a:p>
            <a:r>
              <a:rPr lang="fr-FR" dirty="0"/>
              <a:t>Direction régionale</a:t>
            </a:r>
          </a:p>
          <a:p>
            <a:r>
              <a:rPr lang="fr-FR" dirty="0"/>
              <a:t> de l'économie, de l'emploi, </a:t>
            </a:r>
          </a:p>
          <a:p>
            <a:r>
              <a:rPr lang="fr-FR" dirty="0"/>
              <a:t>du travail et des solidarités d’Occitanie</a:t>
            </a:r>
          </a:p>
        </p:txBody>
      </p:sp>
      <p:sp>
        <p:nvSpPr>
          <p:cNvPr id="9" name="Espace réservé du texte 2">
            <a:extLst>
              <a:ext uri="{FF2B5EF4-FFF2-40B4-BE49-F238E27FC236}">
                <a16:creationId xmlns:a16="http://schemas.microsoft.com/office/drawing/2014/main" id="{9A54B61D-787A-354D-0BC6-C72FC7712956}"/>
              </a:ext>
            </a:extLst>
          </p:cNvPr>
          <p:cNvSpPr txBox="1">
            <a:spLocks/>
          </p:cNvSpPr>
          <p:nvPr/>
        </p:nvSpPr>
        <p:spPr bwMode="gray">
          <a:xfrm>
            <a:off x="323850" y="1131556"/>
            <a:ext cx="2087910" cy="3327182"/>
          </a:xfrm>
          <a:prstGeom prst="rect">
            <a:avLst/>
          </a:prstGeom>
        </p:spPr>
        <p:txBody>
          <a:bodyPr vert="horz" lIns="0" tIns="0" rIns="0" bIns="0" rtlCol="0" anchor="t" anchorCtr="0">
            <a:noAutofit/>
          </a:bodyPr>
          <a:lstStyle>
            <a:lvl1pPr marL="144000" indent="-144000" algn="l" defTabSz="914400" rtl="0" eaLnBrk="1" latinLnBrk="0" hangingPunct="1">
              <a:lnSpc>
                <a:spcPct val="100000"/>
              </a:lnSpc>
              <a:spcBef>
                <a:spcPts val="400"/>
              </a:spcBef>
              <a:spcAft>
                <a:spcPts val="800"/>
              </a:spcAft>
              <a:buFont typeface="+mj-lt"/>
              <a:buAutoNum type="arabicPeriod"/>
              <a:tabLst/>
              <a:defRPr sz="1400" b="1" kern="1200">
                <a:solidFill>
                  <a:schemeClr val="tx1"/>
                </a:solidFill>
                <a:latin typeface="Marianne" panose="02000000000000000000" pitchFamily="2" charset="0"/>
                <a:ea typeface="+mn-ea"/>
                <a:cs typeface="+mn-cs"/>
              </a:defRPr>
            </a:lvl1pPr>
            <a:lvl2pPr marL="324000" indent="-144000" algn="l" defTabSz="914400" rtl="0" eaLnBrk="1" latinLnBrk="0" hangingPunct="1">
              <a:lnSpc>
                <a:spcPct val="100000"/>
              </a:lnSpc>
              <a:spcBef>
                <a:spcPts val="600"/>
              </a:spcBef>
              <a:spcAft>
                <a:spcPts val="800"/>
              </a:spcAft>
              <a:buSzPct val="100000"/>
              <a:buFont typeface="+mj-lt"/>
              <a:buAutoNum type="alphaLcPeriod"/>
              <a:defRPr sz="1200" kern="1200">
                <a:solidFill>
                  <a:schemeClr val="tx1"/>
                </a:solidFill>
                <a:latin typeface="Marianne" panose="02000000000000000000" pitchFamily="2" charset="0"/>
                <a:ea typeface="+mn-ea"/>
                <a:cs typeface="+mn-cs"/>
              </a:defRPr>
            </a:lvl2pPr>
            <a:lvl3pPr marL="531450" indent="-171450" algn="l" defTabSz="914400" rtl="0" eaLnBrk="1" latinLnBrk="0" hangingPunct="1">
              <a:lnSpc>
                <a:spcPct val="100000"/>
              </a:lnSpc>
              <a:spcBef>
                <a:spcPts val="100"/>
              </a:spcBef>
              <a:spcAft>
                <a:spcPts val="100"/>
              </a:spcAft>
              <a:buSzPct val="100000"/>
              <a:buFont typeface="Wingdings" pitchFamily="2" charset="2"/>
              <a:buChar char="§"/>
              <a:defRPr sz="1000" kern="1200">
                <a:solidFill>
                  <a:schemeClr val="tx1"/>
                </a:solidFill>
                <a:latin typeface="Marianne" panose="02000000000000000000" pitchFamily="2" charset="0"/>
                <a:ea typeface="+mn-ea"/>
                <a:cs typeface="+mn-cs"/>
              </a:defRPr>
            </a:lvl3pPr>
            <a:lvl4pPr marL="711450" indent="-171450" algn="l" defTabSz="914400" rtl="0" eaLnBrk="1" latinLnBrk="0" hangingPunct="1">
              <a:lnSpc>
                <a:spcPct val="100000"/>
              </a:lnSpc>
              <a:spcBef>
                <a:spcPts val="100"/>
              </a:spcBef>
              <a:spcAft>
                <a:spcPts val="100"/>
              </a:spcAft>
              <a:buSzPct val="100000"/>
              <a:buFont typeface="Arial" panose="020B0604020202020204" pitchFamily="34" charset="0"/>
              <a:buChar char="•"/>
              <a:defRPr sz="800" kern="1200">
                <a:solidFill>
                  <a:schemeClr val="tx1"/>
                </a:solidFill>
                <a:latin typeface="Marianne" panose="02000000000000000000" pitchFamily="2" charset="0"/>
                <a:ea typeface="+mn-ea"/>
                <a:cs typeface="+mn-cs"/>
              </a:defRPr>
            </a:lvl4pPr>
            <a:lvl5pPr marL="927450" indent="-171450" algn="l" defTabSz="914400" rtl="0" eaLnBrk="1" latinLnBrk="0" hangingPunct="1">
              <a:lnSpc>
                <a:spcPct val="100000"/>
              </a:lnSpc>
              <a:spcBef>
                <a:spcPts val="100"/>
              </a:spcBef>
              <a:spcAft>
                <a:spcPts val="100"/>
              </a:spcAft>
              <a:buSzPct val="100000"/>
              <a:buFont typeface="Wingdings" pitchFamily="2" charset="2"/>
              <a:buChar char="§"/>
              <a:defRPr sz="700" kern="1200">
                <a:solidFill>
                  <a:schemeClr val="tx1"/>
                </a:solidFill>
                <a:latin typeface="Marianne" panose="02000000000000000000"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Font typeface="+mj-lt"/>
              <a:buNone/>
            </a:pPr>
            <a:endParaRPr lang="fr-FR" dirty="0"/>
          </a:p>
        </p:txBody>
      </p:sp>
      <p:sp>
        <p:nvSpPr>
          <p:cNvPr id="12" name="Espace réservé du texte 2">
            <a:extLst>
              <a:ext uri="{FF2B5EF4-FFF2-40B4-BE49-F238E27FC236}">
                <a16:creationId xmlns:a16="http://schemas.microsoft.com/office/drawing/2014/main" id="{C1F9386B-2B95-3FE6-FDE5-2A8CEF011F39}"/>
              </a:ext>
            </a:extLst>
          </p:cNvPr>
          <p:cNvSpPr txBox="1">
            <a:spLocks/>
          </p:cNvSpPr>
          <p:nvPr/>
        </p:nvSpPr>
        <p:spPr bwMode="gray">
          <a:xfrm>
            <a:off x="395288" y="1131556"/>
            <a:ext cx="8641208" cy="3651944"/>
          </a:xfrm>
          <a:prstGeom prst="rect">
            <a:avLst/>
          </a:prstGeom>
        </p:spPr>
        <p:txBody>
          <a:bodyPr vert="horz" lIns="0" tIns="0" rIns="0" bIns="0" rtlCol="0" anchor="t" anchorCtr="0">
            <a:noAutofit/>
          </a:bodyPr>
          <a:lstStyle>
            <a:lvl1pPr marL="144000" indent="-144000" algn="l" defTabSz="914400" rtl="0" eaLnBrk="1" latinLnBrk="0" hangingPunct="1">
              <a:lnSpc>
                <a:spcPct val="100000"/>
              </a:lnSpc>
              <a:spcBef>
                <a:spcPts val="400"/>
              </a:spcBef>
              <a:spcAft>
                <a:spcPts val="800"/>
              </a:spcAft>
              <a:buFont typeface="+mj-lt"/>
              <a:buAutoNum type="arabicPeriod"/>
              <a:tabLst/>
              <a:defRPr sz="1400" b="1" kern="1200">
                <a:solidFill>
                  <a:schemeClr val="tx1"/>
                </a:solidFill>
                <a:latin typeface="Marianne" panose="02000000000000000000" pitchFamily="2" charset="0"/>
                <a:ea typeface="+mn-ea"/>
                <a:cs typeface="+mn-cs"/>
              </a:defRPr>
            </a:lvl1pPr>
            <a:lvl2pPr marL="324000" indent="-144000" algn="l" defTabSz="914400" rtl="0" eaLnBrk="1" latinLnBrk="0" hangingPunct="1">
              <a:lnSpc>
                <a:spcPct val="100000"/>
              </a:lnSpc>
              <a:spcBef>
                <a:spcPts val="600"/>
              </a:spcBef>
              <a:spcAft>
                <a:spcPts val="800"/>
              </a:spcAft>
              <a:buSzPct val="100000"/>
              <a:buFont typeface="+mj-lt"/>
              <a:buAutoNum type="alphaLcPeriod"/>
              <a:defRPr sz="1200" kern="1200">
                <a:solidFill>
                  <a:schemeClr val="tx1"/>
                </a:solidFill>
                <a:latin typeface="Marianne" panose="02000000000000000000" pitchFamily="2" charset="0"/>
                <a:ea typeface="+mn-ea"/>
                <a:cs typeface="+mn-cs"/>
              </a:defRPr>
            </a:lvl2pPr>
            <a:lvl3pPr marL="531450" indent="-171450" algn="l" defTabSz="914400" rtl="0" eaLnBrk="1" latinLnBrk="0" hangingPunct="1">
              <a:lnSpc>
                <a:spcPct val="100000"/>
              </a:lnSpc>
              <a:spcBef>
                <a:spcPts val="100"/>
              </a:spcBef>
              <a:spcAft>
                <a:spcPts val="100"/>
              </a:spcAft>
              <a:buSzPct val="100000"/>
              <a:buFont typeface="Wingdings" pitchFamily="2" charset="2"/>
              <a:buChar char="§"/>
              <a:defRPr sz="1000" kern="1200">
                <a:solidFill>
                  <a:schemeClr val="tx1"/>
                </a:solidFill>
                <a:latin typeface="Marianne" panose="02000000000000000000" pitchFamily="2" charset="0"/>
                <a:ea typeface="+mn-ea"/>
                <a:cs typeface="+mn-cs"/>
              </a:defRPr>
            </a:lvl3pPr>
            <a:lvl4pPr marL="711450" indent="-171450" algn="l" defTabSz="914400" rtl="0" eaLnBrk="1" latinLnBrk="0" hangingPunct="1">
              <a:lnSpc>
                <a:spcPct val="100000"/>
              </a:lnSpc>
              <a:spcBef>
                <a:spcPts val="100"/>
              </a:spcBef>
              <a:spcAft>
                <a:spcPts val="100"/>
              </a:spcAft>
              <a:buSzPct val="100000"/>
              <a:buFont typeface="Arial" panose="020B0604020202020204" pitchFamily="34" charset="0"/>
              <a:buChar char="•"/>
              <a:defRPr sz="800" kern="1200">
                <a:solidFill>
                  <a:schemeClr val="tx1"/>
                </a:solidFill>
                <a:latin typeface="Marianne" panose="02000000000000000000" pitchFamily="2" charset="0"/>
                <a:ea typeface="+mn-ea"/>
                <a:cs typeface="+mn-cs"/>
              </a:defRPr>
            </a:lvl4pPr>
            <a:lvl5pPr marL="927450" indent="-171450" algn="l" defTabSz="914400" rtl="0" eaLnBrk="1" latinLnBrk="0" hangingPunct="1">
              <a:lnSpc>
                <a:spcPct val="100000"/>
              </a:lnSpc>
              <a:spcBef>
                <a:spcPts val="100"/>
              </a:spcBef>
              <a:spcAft>
                <a:spcPts val="100"/>
              </a:spcAft>
              <a:buSzPct val="100000"/>
              <a:buFont typeface="Wingdings" pitchFamily="2" charset="2"/>
              <a:buChar char="§"/>
              <a:defRPr sz="700" kern="1200">
                <a:solidFill>
                  <a:schemeClr val="tx1"/>
                </a:solidFill>
                <a:latin typeface="Marianne" panose="02000000000000000000"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rtl="0">
              <a:buNone/>
            </a:pPr>
            <a:r>
              <a:rPr lang="fr-FR" sz="1200" b="0" i="0" dirty="0">
                <a:effectLst/>
              </a:rPr>
              <a:t>L’article R 4463-3 CT </a:t>
            </a:r>
            <a:r>
              <a:rPr lang="fr-FR" sz="1200" dirty="0"/>
              <a:t>li</a:t>
            </a:r>
            <a:r>
              <a:rPr lang="fr-FR" sz="1200" b="1" i="0" dirty="0">
                <a:effectLst/>
              </a:rPr>
              <a:t>ste de manière non exhaustive des mesures à mettre en œuvre:</a:t>
            </a:r>
          </a:p>
          <a:p>
            <a:pPr marL="285750" indent="-285750" algn="just" rtl="0">
              <a:buFontTx/>
              <a:buChar char="-"/>
            </a:pPr>
            <a:r>
              <a:rPr lang="fr-FR" sz="1200" dirty="0"/>
              <a:t>Mettre en œuvre des procédés de travail ne nécessitant pas d’exposition à la chaleur ou une exposition moindre</a:t>
            </a:r>
          </a:p>
          <a:p>
            <a:pPr marL="285750" indent="-285750" algn="just" rtl="0">
              <a:buFontTx/>
              <a:buChar char="-"/>
            </a:pPr>
            <a:r>
              <a:rPr lang="fr-FR" sz="1200" dirty="0"/>
              <a:t>Modifier l’aménagement et l’agencement des lieux et postes de travail </a:t>
            </a:r>
          </a:p>
          <a:p>
            <a:pPr marL="285750" indent="-285750" algn="just" rtl="0">
              <a:buFontTx/>
              <a:buChar char="-"/>
            </a:pPr>
            <a:r>
              <a:rPr lang="fr-FR" sz="1200" dirty="0"/>
              <a:t>A</a:t>
            </a:r>
            <a:r>
              <a:rPr lang="fr-FR" sz="1200" i="0" dirty="0">
                <a:effectLst/>
              </a:rPr>
              <a:t>dapter</a:t>
            </a:r>
            <a:r>
              <a:rPr lang="fr-FR" sz="1200" b="0" i="0" dirty="0">
                <a:effectLst/>
              </a:rPr>
              <a:t> </a:t>
            </a:r>
            <a:r>
              <a:rPr lang="fr-FR" sz="1200" i="0" dirty="0">
                <a:effectLst/>
              </a:rPr>
              <a:t>l’organisation</a:t>
            </a:r>
            <a:r>
              <a:rPr lang="fr-FR" sz="1200" b="0" i="0" dirty="0">
                <a:effectLst/>
              </a:rPr>
              <a:t> du travail et notamment les horaires de travail ( limiter la durée et l’intensité de l’exposition et prévoir des périodes de repos)</a:t>
            </a:r>
          </a:p>
          <a:p>
            <a:pPr marL="285750" indent="-285750" algn="just" rtl="0">
              <a:buFontTx/>
              <a:buChar char="-"/>
            </a:pPr>
            <a:r>
              <a:rPr lang="fr-FR" sz="1200" i="0" dirty="0">
                <a:effectLst/>
              </a:rPr>
              <a:t>Augmenter </a:t>
            </a:r>
            <a:r>
              <a:rPr lang="fr-FR" sz="1200" i="0" u="sng" dirty="0">
                <a:effectLst/>
              </a:rPr>
              <a:t>autant que nécessaire </a:t>
            </a:r>
            <a:r>
              <a:rPr lang="fr-FR" sz="1200" i="0" dirty="0">
                <a:effectLst/>
              </a:rPr>
              <a:t>l’eau potable fraiche mise à disposition </a:t>
            </a:r>
            <a:r>
              <a:rPr lang="fr-FR" sz="1200" b="0" i="0" dirty="0">
                <a:effectLst/>
              </a:rPr>
              <a:t>des travailleurs </a:t>
            </a:r>
          </a:p>
          <a:p>
            <a:pPr marL="0" indent="0" algn="just" rtl="0">
              <a:buNone/>
            </a:pPr>
            <a:r>
              <a:rPr lang="fr-FR" sz="1200" b="0" dirty="0"/>
              <a:t>L’employeur doit prévoir un moyen de </a:t>
            </a:r>
            <a:r>
              <a:rPr lang="fr-FR" sz="1200" b="0" u="sng" dirty="0"/>
              <a:t>maintenir au frais </a:t>
            </a:r>
            <a:r>
              <a:rPr lang="fr-FR" sz="1200" b="0" dirty="0"/>
              <a:t>l’eau destinée à la boisson, </a:t>
            </a:r>
            <a:r>
              <a:rPr lang="fr-FR" sz="1200" b="0" u="sng" dirty="0"/>
              <a:t>à proximité des postes </a:t>
            </a:r>
            <a:r>
              <a:rPr lang="fr-FR" sz="1200" b="0" dirty="0"/>
              <a:t>de travail.</a:t>
            </a:r>
            <a:endParaRPr lang="fr-FR" sz="1200" b="0" i="0" dirty="0">
              <a:effectLst/>
            </a:endParaRPr>
          </a:p>
          <a:p>
            <a:pPr marL="285750" indent="-285750" algn="just" rtl="0">
              <a:buFontTx/>
              <a:buChar char="-"/>
            </a:pPr>
            <a:r>
              <a:rPr lang="fr-FR" sz="1200" dirty="0"/>
              <a:t>Choisir des équipements de travail </a:t>
            </a:r>
            <a:r>
              <a:rPr lang="fr-FR" sz="1200" b="0" dirty="0"/>
              <a:t>permettant de maintenir une température corporelle stable</a:t>
            </a:r>
            <a:endParaRPr lang="fr-FR" sz="1200" b="0" i="0" dirty="0">
              <a:effectLst/>
            </a:endParaRPr>
          </a:p>
          <a:p>
            <a:pPr marL="285750" indent="-285750" algn="just" rtl="0">
              <a:buFontTx/>
              <a:buChar char="-"/>
            </a:pPr>
            <a:r>
              <a:rPr lang="fr-FR" sz="1200" dirty="0"/>
              <a:t>Choisir des EPI </a:t>
            </a:r>
            <a:r>
              <a:rPr lang="fr-FR" sz="1200" b="0" dirty="0"/>
              <a:t>appropriés pour limiter ou compenser les effets des fortes températures et protéger des rayonnements solaires directs ou diffusés</a:t>
            </a:r>
          </a:p>
          <a:p>
            <a:pPr marL="285750" indent="-285750" algn="just" rtl="0">
              <a:buFontTx/>
              <a:buChar char="-"/>
            </a:pPr>
            <a:r>
              <a:rPr lang="fr-FR" sz="1200" i="0" dirty="0">
                <a:effectLst/>
              </a:rPr>
              <a:t>Former</a:t>
            </a:r>
            <a:r>
              <a:rPr lang="fr-FR" sz="1200" b="0" i="0" dirty="0">
                <a:effectLst/>
              </a:rPr>
              <a:t> et </a:t>
            </a:r>
            <a:r>
              <a:rPr lang="fr-FR" sz="1200" i="0" dirty="0">
                <a:effectLst/>
              </a:rPr>
              <a:t>informer</a:t>
            </a:r>
            <a:r>
              <a:rPr lang="fr-FR" sz="1200" b="0" i="0" dirty="0">
                <a:effectLst/>
              </a:rPr>
              <a:t> les travailleurs aux </a:t>
            </a:r>
            <a:r>
              <a:rPr lang="fr-FR" sz="1200" i="0" dirty="0">
                <a:effectLst/>
              </a:rPr>
              <a:t>comportements</a:t>
            </a:r>
            <a:r>
              <a:rPr lang="fr-FR" sz="1200" b="0" i="0" dirty="0">
                <a:effectLst/>
              </a:rPr>
              <a:t> à adopter et à </a:t>
            </a:r>
            <a:r>
              <a:rPr lang="fr-FR" sz="1200" i="0" dirty="0">
                <a:effectLst/>
              </a:rPr>
              <a:t>l’utilisation</a:t>
            </a:r>
            <a:r>
              <a:rPr lang="fr-FR" sz="1200" b="0" i="0" dirty="0">
                <a:effectLst/>
              </a:rPr>
              <a:t> </a:t>
            </a:r>
            <a:r>
              <a:rPr lang="fr-FR" sz="1200" i="0" dirty="0">
                <a:effectLst/>
              </a:rPr>
              <a:t>des EPI</a:t>
            </a:r>
            <a:endParaRPr lang="fr-FR" sz="1200" b="0" i="0" dirty="0">
              <a:effectLst/>
            </a:endParaRPr>
          </a:p>
          <a:p>
            <a:pPr marL="0" indent="0">
              <a:buFont typeface="+mj-lt"/>
              <a:buNone/>
            </a:pPr>
            <a:endParaRPr lang="fr-FR" dirty="0"/>
          </a:p>
        </p:txBody>
      </p:sp>
    </p:spTree>
    <p:extLst>
      <p:ext uri="{BB962C8B-B14F-4D97-AF65-F5344CB8AC3E}">
        <p14:creationId xmlns:p14="http://schemas.microsoft.com/office/powerpoint/2010/main" val="34109265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E935E1FE-63C4-F75A-3BE9-A1794295F38E}"/>
              </a:ext>
            </a:extLst>
          </p:cNvPr>
          <p:cNvSpPr>
            <a:spLocks noGrp="1"/>
          </p:cNvSpPr>
          <p:nvPr>
            <p:ph type="sldNum" sz="quarter" idx="12"/>
          </p:nvPr>
        </p:nvSpPr>
        <p:spPr/>
        <p:txBody>
          <a:bodyPr/>
          <a:lstStyle/>
          <a:p>
            <a:fld id="{733122C9-A0B9-462F-8757-0847AD287B63}" type="slidenum">
              <a:rPr lang="fr-FR" smtClean="0"/>
              <a:pPr/>
              <a:t>12</a:t>
            </a:fld>
            <a:endParaRPr lang="fr-FR" dirty="0"/>
          </a:p>
        </p:txBody>
      </p:sp>
      <p:sp>
        <p:nvSpPr>
          <p:cNvPr id="6" name="Espace réservé de la date 5">
            <a:extLst>
              <a:ext uri="{FF2B5EF4-FFF2-40B4-BE49-F238E27FC236}">
                <a16:creationId xmlns:a16="http://schemas.microsoft.com/office/drawing/2014/main" id="{438054E4-0BBA-95C7-4B30-C37FAD7816F7}"/>
              </a:ext>
            </a:extLst>
          </p:cNvPr>
          <p:cNvSpPr>
            <a:spLocks noGrp="1"/>
          </p:cNvSpPr>
          <p:nvPr>
            <p:ph type="dt" sz="half" idx="2"/>
          </p:nvPr>
        </p:nvSpPr>
        <p:spPr/>
        <p:txBody>
          <a:bodyPr/>
          <a:lstStyle/>
          <a:p>
            <a:fld id="{251C71F6-E0A6-1740-B64F-38F332886BAF}" type="datetime1">
              <a:rPr lang="fr-FR" cap="all" smtClean="0"/>
              <a:pPr/>
              <a:t>07/07/2025</a:t>
            </a:fld>
            <a:endParaRPr lang="fr-FR" cap="all" dirty="0"/>
          </a:p>
        </p:txBody>
      </p:sp>
      <p:sp>
        <p:nvSpPr>
          <p:cNvPr id="7" name="Titre 6">
            <a:extLst>
              <a:ext uri="{FF2B5EF4-FFF2-40B4-BE49-F238E27FC236}">
                <a16:creationId xmlns:a16="http://schemas.microsoft.com/office/drawing/2014/main" id="{69D0C478-AEEE-0C00-238B-03C5581726A1}"/>
              </a:ext>
            </a:extLst>
          </p:cNvPr>
          <p:cNvSpPr>
            <a:spLocks noGrp="1"/>
          </p:cNvSpPr>
          <p:nvPr>
            <p:ph type="title"/>
          </p:nvPr>
        </p:nvSpPr>
        <p:spPr/>
        <p:txBody>
          <a:bodyPr/>
          <a:lstStyle/>
          <a:p>
            <a:pPr algn="ctr"/>
            <a:r>
              <a:rPr lang="fr-FR" dirty="0"/>
              <a:t>Travailleurs vulnérables et signalement</a:t>
            </a:r>
          </a:p>
        </p:txBody>
      </p:sp>
      <p:sp>
        <p:nvSpPr>
          <p:cNvPr id="8" name="Espace réservé du pied de page 7">
            <a:extLst>
              <a:ext uri="{FF2B5EF4-FFF2-40B4-BE49-F238E27FC236}">
                <a16:creationId xmlns:a16="http://schemas.microsoft.com/office/drawing/2014/main" id="{B95C94EB-94C5-8ADF-5031-D062AF7DB6D1}"/>
              </a:ext>
            </a:extLst>
          </p:cNvPr>
          <p:cNvSpPr>
            <a:spLocks noGrp="1"/>
          </p:cNvSpPr>
          <p:nvPr>
            <p:ph type="ftr" sz="quarter" idx="3"/>
          </p:nvPr>
        </p:nvSpPr>
        <p:spPr/>
        <p:txBody>
          <a:bodyPr/>
          <a:lstStyle/>
          <a:p>
            <a:r>
              <a:rPr lang="fr-FR"/>
              <a:t>Direction régionale de l'économie, de l'emploi, du travail et des solidarités</a:t>
            </a:r>
            <a:endParaRPr lang="fr-FR" dirty="0"/>
          </a:p>
        </p:txBody>
      </p:sp>
      <p:sp>
        <p:nvSpPr>
          <p:cNvPr id="9" name="Espace réservé du texte 2">
            <a:extLst>
              <a:ext uri="{FF2B5EF4-FFF2-40B4-BE49-F238E27FC236}">
                <a16:creationId xmlns:a16="http://schemas.microsoft.com/office/drawing/2014/main" id="{9A54B61D-787A-354D-0BC6-C72FC7712956}"/>
              </a:ext>
            </a:extLst>
          </p:cNvPr>
          <p:cNvSpPr txBox="1">
            <a:spLocks/>
          </p:cNvSpPr>
          <p:nvPr/>
        </p:nvSpPr>
        <p:spPr bwMode="gray">
          <a:xfrm>
            <a:off x="179512" y="1578418"/>
            <a:ext cx="4153885" cy="2880320"/>
          </a:xfrm>
          <a:prstGeom prst="rect">
            <a:avLst/>
          </a:prstGeom>
        </p:spPr>
        <p:txBody>
          <a:bodyPr vert="horz" lIns="0" tIns="0" rIns="0" bIns="0" rtlCol="0" anchor="t" anchorCtr="0">
            <a:noAutofit/>
          </a:bodyPr>
          <a:lstStyle>
            <a:lvl1pPr marL="144000" indent="-144000" algn="l" defTabSz="914400" rtl="0" eaLnBrk="1" latinLnBrk="0" hangingPunct="1">
              <a:lnSpc>
                <a:spcPct val="100000"/>
              </a:lnSpc>
              <a:spcBef>
                <a:spcPts val="400"/>
              </a:spcBef>
              <a:spcAft>
                <a:spcPts val="800"/>
              </a:spcAft>
              <a:buFont typeface="+mj-lt"/>
              <a:buAutoNum type="arabicPeriod"/>
              <a:tabLst/>
              <a:defRPr sz="1400" b="1" kern="1200">
                <a:solidFill>
                  <a:schemeClr val="tx1"/>
                </a:solidFill>
                <a:latin typeface="Marianne" panose="02000000000000000000" pitchFamily="2" charset="0"/>
                <a:ea typeface="+mn-ea"/>
                <a:cs typeface="+mn-cs"/>
              </a:defRPr>
            </a:lvl1pPr>
            <a:lvl2pPr marL="324000" indent="-144000" algn="l" defTabSz="914400" rtl="0" eaLnBrk="1" latinLnBrk="0" hangingPunct="1">
              <a:lnSpc>
                <a:spcPct val="100000"/>
              </a:lnSpc>
              <a:spcBef>
                <a:spcPts val="600"/>
              </a:spcBef>
              <a:spcAft>
                <a:spcPts val="800"/>
              </a:spcAft>
              <a:buSzPct val="100000"/>
              <a:buFont typeface="+mj-lt"/>
              <a:buAutoNum type="alphaLcPeriod"/>
              <a:defRPr sz="1200" kern="1200">
                <a:solidFill>
                  <a:schemeClr val="tx1"/>
                </a:solidFill>
                <a:latin typeface="Marianne" panose="02000000000000000000" pitchFamily="2" charset="0"/>
                <a:ea typeface="+mn-ea"/>
                <a:cs typeface="+mn-cs"/>
              </a:defRPr>
            </a:lvl2pPr>
            <a:lvl3pPr marL="531450" indent="-171450" algn="l" defTabSz="914400" rtl="0" eaLnBrk="1" latinLnBrk="0" hangingPunct="1">
              <a:lnSpc>
                <a:spcPct val="100000"/>
              </a:lnSpc>
              <a:spcBef>
                <a:spcPts val="100"/>
              </a:spcBef>
              <a:spcAft>
                <a:spcPts val="100"/>
              </a:spcAft>
              <a:buSzPct val="100000"/>
              <a:buFont typeface="Wingdings" pitchFamily="2" charset="2"/>
              <a:buChar char="§"/>
              <a:defRPr sz="1000" kern="1200">
                <a:solidFill>
                  <a:schemeClr val="tx1"/>
                </a:solidFill>
                <a:latin typeface="Marianne" panose="02000000000000000000" pitchFamily="2" charset="0"/>
                <a:ea typeface="+mn-ea"/>
                <a:cs typeface="+mn-cs"/>
              </a:defRPr>
            </a:lvl3pPr>
            <a:lvl4pPr marL="711450" indent="-171450" algn="l" defTabSz="914400" rtl="0" eaLnBrk="1" latinLnBrk="0" hangingPunct="1">
              <a:lnSpc>
                <a:spcPct val="100000"/>
              </a:lnSpc>
              <a:spcBef>
                <a:spcPts val="100"/>
              </a:spcBef>
              <a:spcAft>
                <a:spcPts val="100"/>
              </a:spcAft>
              <a:buSzPct val="100000"/>
              <a:buFont typeface="Arial" panose="020B0604020202020204" pitchFamily="34" charset="0"/>
              <a:buChar char="•"/>
              <a:defRPr sz="800" kern="1200">
                <a:solidFill>
                  <a:schemeClr val="tx1"/>
                </a:solidFill>
                <a:latin typeface="Marianne" panose="02000000000000000000" pitchFamily="2" charset="0"/>
                <a:ea typeface="+mn-ea"/>
                <a:cs typeface="+mn-cs"/>
              </a:defRPr>
            </a:lvl4pPr>
            <a:lvl5pPr marL="927450" indent="-171450" algn="l" defTabSz="914400" rtl="0" eaLnBrk="1" latinLnBrk="0" hangingPunct="1">
              <a:lnSpc>
                <a:spcPct val="100000"/>
              </a:lnSpc>
              <a:spcBef>
                <a:spcPts val="100"/>
              </a:spcBef>
              <a:spcAft>
                <a:spcPts val="100"/>
              </a:spcAft>
              <a:buSzPct val="100000"/>
              <a:buFont typeface="Wingdings" pitchFamily="2" charset="2"/>
              <a:buChar char="§"/>
              <a:defRPr sz="700" kern="1200">
                <a:solidFill>
                  <a:schemeClr val="tx1"/>
                </a:solidFill>
                <a:latin typeface="Marianne" panose="02000000000000000000"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Font typeface="+mj-lt"/>
              <a:buNone/>
            </a:pPr>
            <a:endParaRPr lang="fr-FR" b="0" dirty="0"/>
          </a:p>
          <a:p>
            <a:pPr marL="0" indent="0" algn="just">
              <a:buFont typeface="+mj-lt"/>
              <a:buNone/>
            </a:pPr>
            <a:endParaRPr lang="fr-FR" dirty="0"/>
          </a:p>
          <a:p>
            <a:pPr marL="0" indent="0">
              <a:buFont typeface="+mj-lt"/>
              <a:buNone/>
            </a:pPr>
            <a:endParaRPr lang="fr-FR" dirty="0"/>
          </a:p>
        </p:txBody>
      </p:sp>
      <p:sp>
        <p:nvSpPr>
          <p:cNvPr id="12" name="Espace réservé du texte 2">
            <a:extLst>
              <a:ext uri="{FF2B5EF4-FFF2-40B4-BE49-F238E27FC236}">
                <a16:creationId xmlns:a16="http://schemas.microsoft.com/office/drawing/2014/main" id="{C1F9386B-2B95-3FE6-FDE5-2A8CEF011F39}"/>
              </a:ext>
            </a:extLst>
          </p:cNvPr>
          <p:cNvSpPr txBox="1">
            <a:spLocks/>
          </p:cNvSpPr>
          <p:nvPr/>
        </p:nvSpPr>
        <p:spPr bwMode="gray">
          <a:xfrm>
            <a:off x="323850" y="1347614"/>
            <a:ext cx="8640641" cy="3450017"/>
          </a:xfrm>
          <a:prstGeom prst="rect">
            <a:avLst/>
          </a:prstGeom>
        </p:spPr>
        <p:txBody>
          <a:bodyPr vert="horz" lIns="0" tIns="0" rIns="0" bIns="0" rtlCol="0" anchor="t" anchorCtr="0">
            <a:noAutofit/>
          </a:bodyPr>
          <a:lstStyle>
            <a:lvl1pPr marL="144000" indent="-144000" algn="l" defTabSz="914400" rtl="0" eaLnBrk="1" latinLnBrk="0" hangingPunct="1">
              <a:lnSpc>
                <a:spcPct val="100000"/>
              </a:lnSpc>
              <a:spcBef>
                <a:spcPts val="400"/>
              </a:spcBef>
              <a:spcAft>
                <a:spcPts val="800"/>
              </a:spcAft>
              <a:buFont typeface="+mj-lt"/>
              <a:buAutoNum type="arabicPeriod"/>
              <a:tabLst/>
              <a:defRPr sz="1400" b="1" kern="1200">
                <a:solidFill>
                  <a:schemeClr val="tx1"/>
                </a:solidFill>
                <a:latin typeface="Marianne" panose="02000000000000000000" pitchFamily="2" charset="0"/>
                <a:ea typeface="+mn-ea"/>
                <a:cs typeface="+mn-cs"/>
              </a:defRPr>
            </a:lvl1pPr>
            <a:lvl2pPr marL="324000" indent="-144000" algn="l" defTabSz="914400" rtl="0" eaLnBrk="1" latinLnBrk="0" hangingPunct="1">
              <a:lnSpc>
                <a:spcPct val="100000"/>
              </a:lnSpc>
              <a:spcBef>
                <a:spcPts val="600"/>
              </a:spcBef>
              <a:spcAft>
                <a:spcPts val="800"/>
              </a:spcAft>
              <a:buSzPct val="100000"/>
              <a:buFont typeface="+mj-lt"/>
              <a:buAutoNum type="alphaLcPeriod"/>
              <a:defRPr sz="1200" kern="1200">
                <a:solidFill>
                  <a:schemeClr val="tx1"/>
                </a:solidFill>
                <a:latin typeface="Marianne" panose="02000000000000000000" pitchFamily="2" charset="0"/>
                <a:ea typeface="+mn-ea"/>
                <a:cs typeface="+mn-cs"/>
              </a:defRPr>
            </a:lvl2pPr>
            <a:lvl3pPr marL="531450" indent="-171450" algn="l" defTabSz="914400" rtl="0" eaLnBrk="1" latinLnBrk="0" hangingPunct="1">
              <a:lnSpc>
                <a:spcPct val="100000"/>
              </a:lnSpc>
              <a:spcBef>
                <a:spcPts val="100"/>
              </a:spcBef>
              <a:spcAft>
                <a:spcPts val="100"/>
              </a:spcAft>
              <a:buSzPct val="100000"/>
              <a:buFont typeface="Wingdings" pitchFamily="2" charset="2"/>
              <a:buChar char="§"/>
              <a:defRPr sz="1000" kern="1200">
                <a:solidFill>
                  <a:schemeClr val="tx1"/>
                </a:solidFill>
                <a:latin typeface="Marianne" panose="02000000000000000000" pitchFamily="2" charset="0"/>
                <a:ea typeface="+mn-ea"/>
                <a:cs typeface="+mn-cs"/>
              </a:defRPr>
            </a:lvl3pPr>
            <a:lvl4pPr marL="711450" indent="-171450" algn="l" defTabSz="914400" rtl="0" eaLnBrk="1" latinLnBrk="0" hangingPunct="1">
              <a:lnSpc>
                <a:spcPct val="100000"/>
              </a:lnSpc>
              <a:spcBef>
                <a:spcPts val="100"/>
              </a:spcBef>
              <a:spcAft>
                <a:spcPts val="100"/>
              </a:spcAft>
              <a:buSzPct val="100000"/>
              <a:buFont typeface="Arial" panose="020B0604020202020204" pitchFamily="34" charset="0"/>
              <a:buChar char="•"/>
              <a:defRPr sz="800" kern="1200">
                <a:solidFill>
                  <a:schemeClr val="tx1"/>
                </a:solidFill>
                <a:latin typeface="Marianne" panose="02000000000000000000" pitchFamily="2" charset="0"/>
                <a:ea typeface="+mn-ea"/>
                <a:cs typeface="+mn-cs"/>
              </a:defRPr>
            </a:lvl4pPr>
            <a:lvl5pPr marL="927450" indent="-171450" algn="l" defTabSz="914400" rtl="0" eaLnBrk="1" latinLnBrk="0" hangingPunct="1">
              <a:lnSpc>
                <a:spcPct val="100000"/>
              </a:lnSpc>
              <a:spcBef>
                <a:spcPts val="100"/>
              </a:spcBef>
              <a:spcAft>
                <a:spcPts val="100"/>
              </a:spcAft>
              <a:buSzPct val="100000"/>
              <a:buFont typeface="Wingdings" pitchFamily="2" charset="2"/>
              <a:buChar char="§"/>
              <a:defRPr sz="700" kern="1200">
                <a:solidFill>
                  <a:schemeClr val="tx1"/>
                </a:solidFill>
                <a:latin typeface="Marianne" panose="02000000000000000000"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None/>
            </a:pPr>
            <a:r>
              <a:rPr lang="fr-FR" b="0" i="0" dirty="0">
                <a:effectLst/>
              </a:rPr>
              <a:t>Les travailleurs particulièrement </a:t>
            </a:r>
            <a:r>
              <a:rPr lang="fr-FR" b="1" i="0" dirty="0">
                <a:effectLst/>
              </a:rPr>
              <a:t>vulnérables aux risques liés aux fortes chaleurs </a:t>
            </a:r>
            <a:r>
              <a:rPr lang="fr-FR" b="0" i="0" dirty="0">
                <a:effectLst/>
              </a:rPr>
              <a:t>doivent bénéficier de mesures de prévention </a:t>
            </a:r>
            <a:r>
              <a:rPr lang="fr-FR" b="1" i="0" dirty="0">
                <a:effectLst/>
              </a:rPr>
              <a:t>adaptées.</a:t>
            </a:r>
          </a:p>
          <a:p>
            <a:pPr marL="0" indent="0" algn="just">
              <a:buNone/>
            </a:pPr>
            <a:r>
              <a:rPr lang="fr-FR" b="0" dirty="0"/>
              <a:t>Le travail d’identification des travailleurs vulnérables et d’adaptation des mesures de prévention se fait en lien avec le service de prévention et de santé au travail </a:t>
            </a:r>
            <a:endParaRPr lang="fr-FR" b="0" i="0" dirty="0">
              <a:effectLst/>
            </a:endParaRPr>
          </a:p>
          <a:p>
            <a:pPr marL="0" indent="0" algn="just">
              <a:buNone/>
            </a:pPr>
            <a:endParaRPr lang="fr-FR" dirty="0">
              <a:effectLst/>
            </a:endParaRPr>
          </a:p>
          <a:p>
            <a:pPr marL="0" indent="0" algn="just">
              <a:buNone/>
            </a:pPr>
            <a:r>
              <a:rPr lang="fr-FR" b="0" dirty="0"/>
              <a:t>L’employeur est tenu de définir les modalités de </a:t>
            </a:r>
            <a:r>
              <a:rPr lang="fr-FR" dirty="0"/>
              <a:t>signalement</a:t>
            </a:r>
            <a:r>
              <a:rPr lang="fr-FR" b="0" dirty="0"/>
              <a:t> en cas de malaise ou de détresse dû à la chaleur mais aussi les comportements à adopter pour </a:t>
            </a:r>
            <a:r>
              <a:rPr lang="fr-FR" dirty="0"/>
              <a:t>porter secours </a:t>
            </a:r>
            <a:r>
              <a:rPr lang="fr-FR" b="0" dirty="0"/>
              <a:t>aux autres travailleurs.</a:t>
            </a:r>
          </a:p>
          <a:p>
            <a:pPr marL="0" indent="0" algn="just">
              <a:buNone/>
            </a:pPr>
            <a:r>
              <a:rPr lang="fr-FR" b="0" dirty="0"/>
              <a:t>Ces mesures doivent être portées à la connaissance des travailleurs et communiquées au service de prévention et de santé au travail. </a:t>
            </a:r>
          </a:p>
          <a:p>
            <a:pPr marL="0" indent="0" algn="just">
              <a:buNone/>
            </a:pPr>
            <a:r>
              <a:rPr lang="fr-FR" u="sng" dirty="0"/>
              <a:t>Rappel</a:t>
            </a:r>
            <a:r>
              <a:rPr lang="fr-FR" b="0" dirty="0"/>
              <a:t> : Il est interdit de faire travailler les jeunes de moins de 18 ans à des travaux les exposant à des températures extrêmes</a:t>
            </a:r>
          </a:p>
          <a:p>
            <a:pPr marL="0" indent="0" algn="just">
              <a:buNone/>
            </a:pPr>
            <a:endParaRPr lang="fr-FR" b="0" dirty="0"/>
          </a:p>
          <a:p>
            <a:pPr marL="0" indent="0" algn="just">
              <a:buNone/>
            </a:pPr>
            <a:endParaRPr lang="fr-FR" dirty="0"/>
          </a:p>
          <a:p>
            <a:pPr marL="0" indent="0">
              <a:buFont typeface="+mj-lt"/>
              <a:buNone/>
            </a:pPr>
            <a:endParaRPr lang="fr-FR" dirty="0"/>
          </a:p>
        </p:txBody>
      </p:sp>
    </p:spTree>
    <p:extLst>
      <p:ext uri="{BB962C8B-B14F-4D97-AF65-F5344CB8AC3E}">
        <p14:creationId xmlns:p14="http://schemas.microsoft.com/office/powerpoint/2010/main" val="23640589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E935E1FE-63C4-F75A-3BE9-A1794295F38E}"/>
              </a:ext>
            </a:extLst>
          </p:cNvPr>
          <p:cNvSpPr>
            <a:spLocks noGrp="1"/>
          </p:cNvSpPr>
          <p:nvPr>
            <p:ph type="sldNum" sz="quarter" idx="12"/>
          </p:nvPr>
        </p:nvSpPr>
        <p:spPr/>
        <p:txBody>
          <a:bodyPr/>
          <a:lstStyle/>
          <a:p>
            <a:fld id="{733122C9-A0B9-462F-8757-0847AD287B63}" type="slidenum">
              <a:rPr lang="fr-FR" smtClean="0"/>
              <a:pPr/>
              <a:t>13</a:t>
            </a:fld>
            <a:endParaRPr lang="fr-FR" dirty="0"/>
          </a:p>
        </p:txBody>
      </p:sp>
      <p:sp>
        <p:nvSpPr>
          <p:cNvPr id="6" name="Espace réservé de la date 5">
            <a:extLst>
              <a:ext uri="{FF2B5EF4-FFF2-40B4-BE49-F238E27FC236}">
                <a16:creationId xmlns:a16="http://schemas.microsoft.com/office/drawing/2014/main" id="{438054E4-0BBA-95C7-4B30-C37FAD7816F7}"/>
              </a:ext>
            </a:extLst>
          </p:cNvPr>
          <p:cNvSpPr>
            <a:spLocks noGrp="1"/>
          </p:cNvSpPr>
          <p:nvPr>
            <p:ph type="dt" sz="half" idx="2"/>
          </p:nvPr>
        </p:nvSpPr>
        <p:spPr/>
        <p:txBody>
          <a:bodyPr/>
          <a:lstStyle/>
          <a:p>
            <a:fld id="{251C71F6-E0A6-1740-B64F-38F332886BAF}" type="datetime1">
              <a:rPr lang="fr-FR" cap="all" smtClean="0"/>
              <a:pPr/>
              <a:t>07/07/2025</a:t>
            </a:fld>
            <a:endParaRPr lang="fr-FR" cap="all" dirty="0"/>
          </a:p>
        </p:txBody>
      </p:sp>
      <p:sp>
        <p:nvSpPr>
          <p:cNvPr id="7" name="Titre 6">
            <a:extLst>
              <a:ext uri="{FF2B5EF4-FFF2-40B4-BE49-F238E27FC236}">
                <a16:creationId xmlns:a16="http://schemas.microsoft.com/office/drawing/2014/main" id="{69D0C478-AEEE-0C00-238B-03C5581726A1}"/>
              </a:ext>
            </a:extLst>
          </p:cNvPr>
          <p:cNvSpPr>
            <a:spLocks noGrp="1"/>
          </p:cNvSpPr>
          <p:nvPr>
            <p:ph type="title"/>
          </p:nvPr>
        </p:nvSpPr>
        <p:spPr/>
        <p:txBody>
          <a:bodyPr/>
          <a:lstStyle/>
          <a:p>
            <a:pPr algn="ctr"/>
            <a:r>
              <a:rPr lang="fr-FR" dirty="0"/>
              <a:t>Le PPSPS et le PGC-SPS</a:t>
            </a:r>
          </a:p>
        </p:txBody>
      </p:sp>
      <p:sp>
        <p:nvSpPr>
          <p:cNvPr id="8" name="Espace réservé du pied de page 7">
            <a:extLst>
              <a:ext uri="{FF2B5EF4-FFF2-40B4-BE49-F238E27FC236}">
                <a16:creationId xmlns:a16="http://schemas.microsoft.com/office/drawing/2014/main" id="{B95C94EB-94C5-8ADF-5031-D062AF7DB6D1}"/>
              </a:ext>
            </a:extLst>
          </p:cNvPr>
          <p:cNvSpPr>
            <a:spLocks noGrp="1"/>
          </p:cNvSpPr>
          <p:nvPr>
            <p:ph type="ftr" sz="quarter" idx="3"/>
          </p:nvPr>
        </p:nvSpPr>
        <p:spPr/>
        <p:txBody>
          <a:bodyPr/>
          <a:lstStyle/>
          <a:p>
            <a:r>
              <a:rPr lang="fr-FR" dirty="0"/>
              <a:t>Direction régionale</a:t>
            </a:r>
          </a:p>
          <a:p>
            <a:r>
              <a:rPr lang="fr-FR" dirty="0"/>
              <a:t> de l'économie, de l'emploi, </a:t>
            </a:r>
          </a:p>
          <a:p>
            <a:r>
              <a:rPr lang="fr-FR" dirty="0"/>
              <a:t>du travail et des solidarités d’Occitanie</a:t>
            </a:r>
          </a:p>
        </p:txBody>
      </p:sp>
      <p:cxnSp>
        <p:nvCxnSpPr>
          <p:cNvPr id="4" name="Connecteur droit avec flèche 3">
            <a:extLst>
              <a:ext uri="{FF2B5EF4-FFF2-40B4-BE49-F238E27FC236}">
                <a16:creationId xmlns:a16="http://schemas.microsoft.com/office/drawing/2014/main" id="{7AEFF268-B445-2A6E-1DD6-8025FF718DAD}"/>
              </a:ext>
            </a:extLst>
          </p:cNvPr>
          <p:cNvCxnSpPr>
            <a:cxnSpLocks/>
          </p:cNvCxnSpPr>
          <p:nvPr/>
        </p:nvCxnSpPr>
        <p:spPr>
          <a:xfrm>
            <a:off x="2868782" y="1707654"/>
            <a:ext cx="335940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 name="Espace réservé du texte 2">
            <a:extLst>
              <a:ext uri="{FF2B5EF4-FFF2-40B4-BE49-F238E27FC236}">
                <a16:creationId xmlns:a16="http://schemas.microsoft.com/office/drawing/2014/main" id="{9A54B61D-787A-354D-0BC6-C72FC7712956}"/>
              </a:ext>
            </a:extLst>
          </p:cNvPr>
          <p:cNvSpPr txBox="1">
            <a:spLocks/>
          </p:cNvSpPr>
          <p:nvPr/>
        </p:nvSpPr>
        <p:spPr bwMode="gray">
          <a:xfrm>
            <a:off x="179512" y="1578418"/>
            <a:ext cx="4153885" cy="2880320"/>
          </a:xfrm>
          <a:prstGeom prst="rect">
            <a:avLst/>
          </a:prstGeom>
        </p:spPr>
        <p:txBody>
          <a:bodyPr vert="horz" lIns="0" tIns="0" rIns="0" bIns="0" rtlCol="0" anchor="t" anchorCtr="0">
            <a:noAutofit/>
          </a:bodyPr>
          <a:lstStyle>
            <a:lvl1pPr marL="144000" indent="-144000" algn="l" defTabSz="914400" rtl="0" eaLnBrk="1" latinLnBrk="0" hangingPunct="1">
              <a:lnSpc>
                <a:spcPct val="100000"/>
              </a:lnSpc>
              <a:spcBef>
                <a:spcPts val="400"/>
              </a:spcBef>
              <a:spcAft>
                <a:spcPts val="800"/>
              </a:spcAft>
              <a:buFont typeface="+mj-lt"/>
              <a:buAutoNum type="arabicPeriod"/>
              <a:tabLst/>
              <a:defRPr sz="1400" b="1" kern="1200">
                <a:solidFill>
                  <a:schemeClr val="tx1"/>
                </a:solidFill>
                <a:latin typeface="Marianne" panose="02000000000000000000" pitchFamily="2" charset="0"/>
                <a:ea typeface="+mn-ea"/>
                <a:cs typeface="+mn-cs"/>
              </a:defRPr>
            </a:lvl1pPr>
            <a:lvl2pPr marL="324000" indent="-144000" algn="l" defTabSz="914400" rtl="0" eaLnBrk="1" latinLnBrk="0" hangingPunct="1">
              <a:lnSpc>
                <a:spcPct val="100000"/>
              </a:lnSpc>
              <a:spcBef>
                <a:spcPts val="600"/>
              </a:spcBef>
              <a:spcAft>
                <a:spcPts val="800"/>
              </a:spcAft>
              <a:buSzPct val="100000"/>
              <a:buFont typeface="+mj-lt"/>
              <a:buAutoNum type="alphaLcPeriod"/>
              <a:defRPr sz="1200" kern="1200">
                <a:solidFill>
                  <a:schemeClr val="tx1"/>
                </a:solidFill>
                <a:latin typeface="Marianne" panose="02000000000000000000" pitchFamily="2" charset="0"/>
                <a:ea typeface="+mn-ea"/>
                <a:cs typeface="+mn-cs"/>
              </a:defRPr>
            </a:lvl2pPr>
            <a:lvl3pPr marL="531450" indent="-171450" algn="l" defTabSz="914400" rtl="0" eaLnBrk="1" latinLnBrk="0" hangingPunct="1">
              <a:lnSpc>
                <a:spcPct val="100000"/>
              </a:lnSpc>
              <a:spcBef>
                <a:spcPts val="100"/>
              </a:spcBef>
              <a:spcAft>
                <a:spcPts val="100"/>
              </a:spcAft>
              <a:buSzPct val="100000"/>
              <a:buFont typeface="Wingdings" pitchFamily="2" charset="2"/>
              <a:buChar char="§"/>
              <a:defRPr sz="1000" kern="1200">
                <a:solidFill>
                  <a:schemeClr val="tx1"/>
                </a:solidFill>
                <a:latin typeface="Marianne" panose="02000000000000000000" pitchFamily="2" charset="0"/>
                <a:ea typeface="+mn-ea"/>
                <a:cs typeface="+mn-cs"/>
              </a:defRPr>
            </a:lvl3pPr>
            <a:lvl4pPr marL="711450" indent="-171450" algn="l" defTabSz="914400" rtl="0" eaLnBrk="1" latinLnBrk="0" hangingPunct="1">
              <a:lnSpc>
                <a:spcPct val="100000"/>
              </a:lnSpc>
              <a:spcBef>
                <a:spcPts val="100"/>
              </a:spcBef>
              <a:spcAft>
                <a:spcPts val="100"/>
              </a:spcAft>
              <a:buSzPct val="100000"/>
              <a:buFont typeface="Arial" panose="020B0604020202020204" pitchFamily="34" charset="0"/>
              <a:buChar char="•"/>
              <a:defRPr sz="800" kern="1200">
                <a:solidFill>
                  <a:schemeClr val="tx1"/>
                </a:solidFill>
                <a:latin typeface="Marianne" panose="02000000000000000000" pitchFamily="2" charset="0"/>
                <a:ea typeface="+mn-ea"/>
                <a:cs typeface="+mn-cs"/>
              </a:defRPr>
            </a:lvl4pPr>
            <a:lvl5pPr marL="927450" indent="-171450" algn="l" defTabSz="914400" rtl="0" eaLnBrk="1" latinLnBrk="0" hangingPunct="1">
              <a:lnSpc>
                <a:spcPct val="100000"/>
              </a:lnSpc>
              <a:spcBef>
                <a:spcPts val="100"/>
              </a:spcBef>
              <a:spcAft>
                <a:spcPts val="100"/>
              </a:spcAft>
              <a:buSzPct val="100000"/>
              <a:buFont typeface="Wingdings" pitchFamily="2" charset="2"/>
              <a:buChar char="§"/>
              <a:defRPr sz="700" kern="1200">
                <a:solidFill>
                  <a:schemeClr val="tx1"/>
                </a:solidFill>
                <a:latin typeface="Marianne" panose="02000000000000000000"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mj-lt"/>
              <a:buNone/>
            </a:pPr>
            <a:r>
              <a:rPr lang="fr-FR" sz="1800" dirty="0"/>
              <a:t>Avant</a:t>
            </a:r>
            <a:endParaRPr lang="fr-FR" dirty="0">
              <a:effectLst/>
            </a:endParaRPr>
          </a:p>
          <a:p>
            <a:pPr marL="0" indent="0" algn="just">
              <a:buNone/>
            </a:pPr>
            <a:r>
              <a:rPr lang="fr-FR" b="0" i="0" dirty="0">
                <a:effectLst/>
              </a:rPr>
              <a:t>Les plans de prévention, PPSPS et PGC-SPS mentionnaient rarement le risque chaleur</a:t>
            </a:r>
            <a:endParaRPr lang="fr-FR" b="0" dirty="0"/>
          </a:p>
          <a:p>
            <a:pPr marL="0" indent="0" algn="just">
              <a:buFont typeface="+mj-lt"/>
              <a:buNone/>
            </a:pPr>
            <a:endParaRPr lang="fr-FR" dirty="0"/>
          </a:p>
          <a:p>
            <a:pPr marL="0" indent="0">
              <a:buFont typeface="+mj-lt"/>
              <a:buNone/>
            </a:pPr>
            <a:endParaRPr lang="fr-FR" dirty="0"/>
          </a:p>
        </p:txBody>
      </p:sp>
      <p:sp>
        <p:nvSpPr>
          <p:cNvPr id="12" name="Espace réservé du texte 2">
            <a:extLst>
              <a:ext uri="{FF2B5EF4-FFF2-40B4-BE49-F238E27FC236}">
                <a16:creationId xmlns:a16="http://schemas.microsoft.com/office/drawing/2014/main" id="{C1F9386B-2B95-3FE6-FDE5-2A8CEF011F39}"/>
              </a:ext>
            </a:extLst>
          </p:cNvPr>
          <p:cNvSpPr txBox="1">
            <a:spLocks/>
          </p:cNvSpPr>
          <p:nvPr/>
        </p:nvSpPr>
        <p:spPr bwMode="gray">
          <a:xfrm>
            <a:off x="4810605" y="1544553"/>
            <a:ext cx="4153885" cy="2880320"/>
          </a:xfrm>
          <a:prstGeom prst="rect">
            <a:avLst/>
          </a:prstGeom>
        </p:spPr>
        <p:txBody>
          <a:bodyPr vert="horz" lIns="0" tIns="0" rIns="0" bIns="0" rtlCol="0" anchor="t" anchorCtr="0">
            <a:noAutofit/>
          </a:bodyPr>
          <a:lstStyle>
            <a:lvl1pPr marL="144000" indent="-144000" algn="l" defTabSz="914400" rtl="0" eaLnBrk="1" latinLnBrk="0" hangingPunct="1">
              <a:lnSpc>
                <a:spcPct val="100000"/>
              </a:lnSpc>
              <a:spcBef>
                <a:spcPts val="400"/>
              </a:spcBef>
              <a:spcAft>
                <a:spcPts val="800"/>
              </a:spcAft>
              <a:buFont typeface="+mj-lt"/>
              <a:buAutoNum type="arabicPeriod"/>
              <a:tabLst/>
              <a:defRPr sz="1400" b="1" kern="1200">
                <a:solidFill>
                  <a:schemeClr val="tx1"/>
                </a:solidFill>
                <a:latin typeface="Marianne" panose="02000000000000000000" pitchFamily="2" charset="0"/>
                <a:ea typeface="+mn-ea"/>
                <a:cs typeface="+mn-cs"/>
              </a:defRPr>
            </a:lvl1pPr>
            <a:lvl2pPr marL="324000" indent="-144000" algn="l" defTabSz="914400" rtl="0" eaLnBrk="1" latinLnBrk="0" hangingPunct="1">
              <a:lnSpc>
                <a:spcPct val="100000"/>
              </a:lnSpc>
              <a:spcBef>
                <a:spcPts val="600"/>
              </a:spcBef>
              <a:spcAft>
                <a:spcPts val="800"/>
              </a:spcAft>
              <a:buSzPct val="100000"/>
              <a:buFont typeface="+mj-lt"/>
              <a:buAutoNum type="alphaLcPeriod"/>
              <a:defRPr sz="1200" kern="1200">
                <a:solidFill>
                  <a:schemeClr val="tx1"/>
                </a:solidFill>
                <a:latin typeface="Marianne" panose="02000000000000000000" pitchFamily="2" charset="0"/>
                <a:ea typeface="+mn-ea"/>
                <a:cs typeface="+mn-cs"/>
              </a:defRPr>
            </a:lvl2pPr>
            <a:lvl3pPr marL="531450" indent="-171450" algn="l" defTabSz="914400" rtl="0" eaLnBrk="1" latinLnBrk="0" hangingPunct="1">
              <a:lnSpc>
                <a:spcPct val="100000"/>
              </a:lnSpc>
              <a:spcBef>
                <a:spcPts val="100"/>
              </a:spcBef>
              <a:spcAft>
                <a:spcPts val="100"/>
              </a:spcAft>
              <a:buSzPct val="100000"/>
              <a:buFont typeface="Wingdings" pitchFamily="2" charset="2"/>
              <a:buChar char="§"/>
              <a:defRPr sz="1000" kern="1200">
                <a:solidFill>
                  <a:schemeClr val="tx1"/>
                </a:solidFill>
                <a:latin typeface="Marianne" panose="02000000000000000000" pitchFamily="2" charset="0"/>
                <a:ea typeface="+mn-ea"/>
                <a:cs typeface="+mn-cs"/>
              </a:defRPr>
            </a:lvl3pPr>
            <a:lvl4pPr marL="711450" indent="-171450" algn="l" defTabSz="914400" rtl="0" eaLnBrk="1" latinLnBrk="0" hangingPunct="1">
              <a:lnSpc>
                <a:spcPct val="100000"/>
              </a:lnSpc>
              <a:spcBef>
                <a:spcPts val="100"/>
              </a:spcBef>
              <a:spcAft>
                <a:spcPts val="100"/>
              </a:spcAft>
              <a:buSzPct val="100000"/>
              <a:buFont typeface="Arial" panose="020B0604020202020204" pitchFamily="34" charset="0"/>
              <a:buChar char="•"/>
              <a:defRPr sz="800" kern="1200">
                <a:solidFill>
                  <a:schemeClr val="tx1"/>
                </a:solidFill>
                <a:latin typeface="Marianne" panose="02000000000000000000" pitchFamily="2" charset="0"/>
                <a:ea typeface="+mn-ea"/>
                <a:cs typeface="+mn-cs"/>
              </a:defRPr>
            </a:lvl4pPr>
            <a:lvl5pPr marL="927450" indent="-171450" algn="l" defTabSz="914400" rtl="0" eaLnBrk="1" latinLnBrk="0" hangingPunct="1">
              <a:lnSpc>
                <a:spcPct val="100000"/>
              </a:lnSpc>
              <a:spcBef>
                <a:spcPts val="100"/>
              </a:spcBef>
              <a:spcAft>
                <a:spcPts val="100"/>
              </a:spcAft>
              <a:buSzPct val="100000"/>
              <a:buFont typeface="Wingdings" pitchFamily="2" charset="2"/>
              <a:buChar char="§"/>
              <a:defRPr sz="700" kern="1200">
                <a:solidFill>
                  <a:schemeClr val="tx1"/>
                </a:solidFill>
                <a:latin typeface="Marianne" panose="02000000000000000000"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rtl="0">
              <a:buNone/>
            </a:pPr>
            <a:r>
              <a:rPr lang="fr-FR" sz="1800" i="0" dirty="0">
                <a:effectLst/>
              </a:rPr>
              <a:t>Après</a:t>
            </a:r>
          </a:p>
          <a:p>
            <a:pPr marL="0" indent="0" algn="just">
              <a:buNone/>
            </a:pPr>
            <a:r>
              <a:rPr lang="fr-FR" b="0" i="0" dirty="0">
                <a:effectLst/>
              </a:rPr>
              <a:t>Les plans de prévention, PPSPS et PGC-SPS doivent </a:t>
            </a:r>
            <a:r>
              <a:rPr lang="fr-FR" i="0" dirty="0">
                <a:effectLst/>
              </a:rPr>
              <a:t>explicitement</a:t>
            </a:r>
            <a:r>
              <a:rPr lang="fr-FR" b="0" i="0" dirty="0">
                <a:effectLst/>
              </a:rPr>
              <a:t> intégrer les risques liés à la </a:t>
            </a:r>
            <a:r>
              <a:rPr lang="fr-FR" i="0" dirty="0">
                <a:effectLst/>
              </a:rPr>
              <a:t>chaleur</a:t>
            </a:r>
            <a:r>
              <a:rPr lang="fr-FR" b="0" i="0" dirty="0">
                <a:effectLst/>
              </a:rPr>
              <a:t> avec des </a:t>
            </a:r>
            <a:r>
              <a:rPr lang="fr-FR" i="0" dirty="0">
                <a:effectLst/>
              </a:rPr>
              <a:t>mesures concrètes</a:t>
            </a:r>
          </a:p>
          <a:p>
            <a:pPr marL="0" indent="0" algn="just">
              <a:buNone/>
            </a:pPr>
            <a:endParaRPr lang="fr-FR" dirty="0"/>
          </a:p>
          <a:p>
            <a:pPr marL="0" indent="0" algn="just">
              <a:buNone/>
            </a:pPr>
            <a:r>
              <a:rPr lang="fr-FR" b="0" i="0" dirty="0">
                <a:effectLst/>
              </a:rPr>
              <a:t>R 4463-8 CT </a:t>
            </a:r>
          </a:p>
          <a:p>
            <a:pPr marL="0" indent="0" algn="just">
              <a:buFont typeface="+mj-lt"/>
              <a:buNone/>
            </a:pPr>
            <a:endParaRPr lang="fr-FR" dirty="0"/>
          </a:p>
          <a:p>
            <a:pPr marL="0" indent="0">
              <a:buFont typeface="+mj-lt"/>
              <a:buNone/>
            </a:pPr>
            <a:endParaRPr lang="fr-FR" dirty="0"/>
          </a:p>
        </p:txBody>
      </p:sp>
    </p:spTree>
    <p:extLst>
      <p:ext uri="{BB962C8B-B14F-4D97-AF65-F5344CB8AC3E}">
        <p14:creationId xmlns:p14="http://schemas.microsoft.com/office/powerpoint/2010/main" val="34913765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E935E1FE-63C4-F75A-3BE9-A1794295F38E}"/>
              </a:ext>
            </a:extLst>
          </p:cNvPr>
          <p:cNvSpPr>
            <a:spLocks noGrp="1"/>
          </p:cNvSpPr>
          <p:nvPr>
            <p:ph type="sldNum" sz="quarter" idx="12"/>
          </p:nvPr>
        </p:nvSpPr>
        <p:spPr/>
        <p:txBody>
          <a:bodyPr/>
          <a:lstStyle/>
          <a:p>
            <a:fld id="{733122C9-A0B9-462F-8757-0847AD287B63}" type="slidenum">
              <a:rPr lang="fr-FR" smtClean="0"/>
              <a:pPr/>
              <a:t>14</a:t>
            </a:fld>
            <a:endParaRPr lang="fr-FR" dirty="0"/>
          </a:p>
        </p:txBody>
      </p:sp>
      <p:sp>
        <p:nvSpPr>
          <p:cNvPr id="6" name="Espace réservé de la date 5">
            <a:extLst>
              <a:ext uri="{FF2B5EF4-FFF2-40B4-BE49-F238E27FC236}">
                <a16:creationId xmlns:a16="http://schemas.microsoft.com/office/drawing/2014/main" id="{438054E4-0BBA-95C7-4B30-C37FAD7816F7}"/>
              </a:ext>
            </a:extLst>
          </p:cNvPr>
          <p:cNvSpPr>
            <a:spLocks noGrp="1"/>
          </p:cNvSpPr>
          <p:nvPr>
            <p:ph type="dt" sz="half" idx="2"/>
          </p:nvPr>
        </p:nvSpPr>
        <p:spPr/>
        <p:txBody>
          <a:bodyPr/>
          <a:lstStyle/>
          <a:p>
            <a:fld id="{251C71F6-E0A6-1740-B64F-38F332886BAF}" type="datetime1">
              <a:rPr lang="fr-FR" cap="all" smtClean="0"/>
              <a:pPr/>
              <a:t>07/07/2025</a:t>
            </a:fld>
            <a:endParaRPr lang="fr-FR" cap="all" dirty="0"/>
          </a:p>
        </p:txBody>
      </p:sp>
      <p:sp>
        <p:nvSpPr>
          <p:cNvPr id="7" name="Titre 6">
            <a:extLst>
              <a:ext uri="{FF2B5EF4-FFF2-40B4-BE49-F238E27FC236}">
                <a16:creationId xmlns:a16="http://schemas.microsoft.com/office/drawing/2014/main" id="{69D0C478-AEEE-0C00-238B-03C5581726A1}"/>
              </a:ext>
            </a:extLst>
          </p:cNvPr>
          <p:cNvSpPr>
            <a:spLocks noGrp="1"/>
          </p:cNvSpPr>
          <p:nvPr>
            <p:ph type="title"/>
          </p:nvPr>
        </p:nvSpPr>
        <p:spPr/>
        <p:txBody>
          <a:bodyPr/>
          <a:lstStyle/>
          <a:p>
            <a:pPr algn="ctr"/>
            <a:r>
              <a:rPr lang="fr-FR" dirty="0"/>
              <a:t>Sur les chantiers </a:t>
            </a:r>
          </a:p>
        </p:txBody>
      </p:sp>
      <p:sp>
        <p:nvSpPr>
          <p:cNvPr id="8" name="Espace réservé du pied de page 7">
            <a:extLst>
              <a:ext uri="{FF2B5EF4-FFF2-40B4-BE49-F238E27FC236}">
                <a16:creationId xmlns:a16="http://schemas.microsoft.com/office/drawing/2014/main" id="{B95C94EB-94C5-8ADF-5031-D062AF7DB6D1}"/>
              </a:ext>
            </a:extLst>
          </p:cNvPr>
          <p:cNvSpPr>
            <a:spLocks noGrp="1"/>
          </p:cNvSpPr>
          <p:nvPr>
            <p:ph type="ftr" sz="quarter" idx="3"/>
          </p:nvPr>
        </p:nvSpPr>
        <p:spPr/>
        <p:txBody>
          <a:bodyPr/>
          <a:lstStyle/>
          <a:p>
            <a:r>
              <a:rPr lang="fr-FR" dirty="0"/>
              <a:t>Direction régionale</a:t>
            </a:r>
          </a:p>
          <a:p>
            <a:r>
              <a:rPr lang="fr-FR" dirty="0"/>
              <a:t> de l'économie, de l'emploi, </a:t>
            </a:r>
          </a:p>
          <a:p>
            <a:r>
              <a:rPr lang="fr-FR" dirty="0"/>
              <a:t>du travail et des solidarités d’Occitanie</a:t>
            </a:r>
          </a:p>
        </p:txBody>
      </p:sp>
      <p:cxnSp>
        <p:nvCxnSpPr>
          <p:cNvPr id="4" name="Connecteur droit avec flèche 3">
            <a:extLst>
              <a:ext uri="{FF2B5EF4-FFF2-40B4-BE49-F238E27FC236}">
                <a16:creationId xmlns:a16="http://schemas.microsoft.com/office/drawing/2014/main" id="{7AEFF268-B445-2A6E-1DD6-8025FF718DAD}"/>
              </a:ext>
            </a:extLst>
          </p:cNvPr>
          <p:cNvCxnSpPr>
            <a:cxnSpLocks/>
          </p:cNvCxnSpPr>
          <p:nvPr/>
        </p:nvCxnSpPr>
        <p:spPr>
          <a:xfrm>
            <a:off x="2868782" y="1707654"/>
            <a:ext cx="335940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 name="Espace réservé du texte 2">
            <a:extLst>
              <a:ext uri="{FF2B5EF4-FFF2-40B4-BE49-F238E27FC236}">
                <a16:creationId xmlns:a16="http://schemas.microsoft.com/office/drawing/2014/main" id="{9A54B61D-787A-354D-0BC6-C72FC7712956}"/>
              </a:ext>
            </a:extLst>
          </p:cNvPr>
          <p:cNvSpPr txBox="1">
            <a:spLocks/>
          </p:cNvSpPr>
          <p:nvPr/>
        </p:nvSpPr>
        <p:spPr bwMode="gray">
          <a:xfrm>
            <a:off x="179512" y="1578417"/>
            <a:ext cx="4320480" cy="3219213"/>
          </a:xfrm>
          <a:prstGeom prst="rect">
            <a:avLst/>
          </a:prstGeom>
        </p:spPr>
        <p:txBody>
          <a:bodyPr vert="horz" lIns="0" tIns="0" rIns="0" bIns="0" rtlCol="0" anchor="t" anchorCtr="0">
            <a:noAutofit/>
          </a:bodyPr>
          <a:lstStyle>
            <a:lvl1pPr marL="144000" indent="-144000" algn="l" defTabSz="914400" rtl="0" eaLnBrk="1" latinLnBrk="0" hangingPunct="1">
              <a:lnSpc>
                <a:spcPct val="100000"/>
              </a:lnSpc>
              <a:spcBef>
                <a:spcPts val="400"/>
              </a:spcBef>
              <a:spcAft>
                <a:spcPts val="800"/>
              </a:spcAft>
              <a:buFont typeface="+mj-lt"/>
              <a:buAutoNum type="arabicPeriod"/>
              <a:tabLst/>
              <a:defRPr sz="1400" b="1" kern="1200">
                <a:solidFill>
                  <a:schemeClr val="tx1"/>
                </a:solidFill>
                <a:latin typeface="Marianne" panose="02000000000000000000" pitchFamily="2" charset="0"/>
                <a:ea typeface="+mn-ea"/>
                <a:cs typeface="+mn-cs"/>
              </a:defRPr>
            </a:lvl1pPr>
            <a:lvl2pPr marL="324000" indent="-144000" algn="l" defTabSz="914400" rtl="0" eaLnBrk="1" latinLnBrk="0" hangingPunct="1">
              <a:lnSpc>
                <a:spcPct val="100000"/>
              </a:lnSpc>
              <a:spcBef>
                <a:spcPts val="600"/>
              </a:spcBef>
              <a:spcAft>
                <a:spcPts val="800"/>
              </a:spcAft>
              <a:buSzPct val="100000"/>
              <a:buFont typeface="+mj-lt"/>
              <a:buAutoNum type="alphaLcPeriod"/>
              <a:defRPr sz="1200" kern="1200">
                <a:solidFill>
                  <a:schemeClr val="tx1"/>
                </a:solidFill>
                <a:latin typeface="Marianne" panose="02000000000000000000" pitchFamily="2" charset="0"/>
                <a:ea typeface="+mn-ea"/>
                <a:cs typeface="+mn-cs"/>
              </a:defRPr>
            </a:lvl2pPr>
            <a:lvl3pPr marL="531450" indent="-171450" algn="l" defTabSz="914400" rtl="0" eaLnBrk="1" latinLnBrk="0" hangingPunct="1">
              <a:lnSpc>
                <a:spcPct val="100000"/>
              </a:lnSpc>
              <a:spcBef>
                <a:spcPts val="100"/>
              </a:spcBef>
              <a:spcAft>
                <a:spcPts val="100"/>
              </a:spcAft>
              <a:buSzPct val="100000"/>
              <a:buFont typeface="Wingdings" pitchFamily="2" charset="2"/>
              <a:buChar char="§"/>
              <a:defRPr sz="1000" kern="1200">
                <a:solidFill>
                  <a:schemeClr val="tx1"/>
                </a:solidFill>
                <a:latin typeface="Marianne" panose="02000000000000000000" pitchFamily="2" charset="0"/>
                <a:ea typeface="+mn-ea"/>
                <a:cs typeface="+mn-cs"/>
              </a:defRPr>
            </a:lvl3pPr>
            <a:lvl4pPr marL="711450" indent="-171450" algn="l" defTabSz="914400" rtl="0" eaLnBrk="1" latinLnBrk="0" hangingPunct="1">
              <a:lnSpc>
                <a:spcPct val="100000"/>
              </a:lnSpc>
              <a:spcBef>
                <a:spcPts val="100"/>
              </a:spcBef>
              <a:spcAft>
                <a:spcPts val="100"/>
              </a:spcAft>
              <a:buSzPct val="100000"/>
              <a:buFont typeface="Arial" panose="020B0604020202020204" pitchFamily="34" charset="0"/>
              <a:buChar char="•"/>
              <a:defRPr sz="800" kern="1200">
                <a:solidFill>
                  <a:schemeClr val="tx1"/>
                </a:solidFill>
                <a:latin typeface="Marianne" panose="02000000000000000000" pitchFamily="2" charset="0"/>
                <a:ea typeface="+mn-ea"/>
                <a:cs typeface="+mn-cs"/>
              </a:defRPr>
            </a:lvl4pPr>
            <a:lvl5pPr marL="927450" indent="-171450" algn="l" defTabSz="914400" rtl="0" eaLnBrk="1" latinLnBrk="0" hangingPunct="1">
              <a:lnSpc>
                <a:spcPct val="100000"/>
              </a:lnSpc>
              <a:spcBef>
                <a:spcPts val="100"/>
              </a:spcBef>
              <a:spcAft>
                <a:spcPts val="100"/>
              </a:spcAft>
              <a:buSzPct val="100000"/>
              <a:buFont typeface="Wingdings" pitchFamily="2" charset="2"/>
              <a:buChar char="§"/>
              <a:defRPr sz="700" kern="1200">
                <a:solidFill>
                  <a:schemeClr val="tx1"/>
                </a:solidFill>
                <a:latin typeface="Marianne" panose="02000000000000000000"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mj-lt"/>
              <a:buNone/>
            </a:pPr>
            <a:r>
              <a:rPr lang="fr-FR" sz="1800" dirty="0"/>
              <a:t>Avant</a:t>
            </a:r>
            <a:endParaRPr lang="fr-FR" b="0" i="0" dirty="0">
              <a:effectLst/>
            </a:endParaRPr>
          </a:p>
          <a:p>
            <a:pPr marL="0" indent="0" algn="just" rtl="0">
              <a:buNone/>
            </a:pPr>
            <a:r>
              <a:rPr lang="fr-FR" b="0" u="sng" dirty="0"/>
              <a:t>Dans le code du travail, </a:t>
            </a:r>
            <a:r>
              <a:rPr lang="fr-FR" b="0" dirty="0"/>
              <a:t>l'employeur devait mettre à la disposition des travailleurs de l'eau potable et fraîche pour la boisson.</a:t>
            </a:r>
          </a:p>
          <a:p>
            <a:pPr marL="0" indent="0" algn="just" rtl="0">
              <a:buNone/>
            </a:pPr>
            <a:r>
              <a:rPr lang="fr-FR" b="0" dirty="0">
                <a:latin typeface="sourcesanspro"/>
              </a:rPr>
              <a:t>La quantité minimale d’eau par jour et par travailleur est de 3 litres </a:t>
            </a:r>
            <a:r>
              <a:rPr lang="fr-FR" sz="1200" b="0" dirty="0">
                <a:latin typeface="sourcesanspro"/>
              </a:rPr>
              <a:t>(</a:t>
            </a:r>
            <a:r>
              <a:rPr lang="fr-FR" sz="1200" b="0" dirty="0">
                <a:hlinkClick r:id="rId3">
                  <a:extLst>
                    <a:ext uri="{A12FA001-AC4F-418D-AE19-62706E023703}">
                      <ahyp:hlinkClr xmlns:ahyp="http://schemas.microsoft.com/office/drawing/2018/hyperlinkcolor" val="tx"/>
                    </a:ext>
                  </a:extLst>
                </a:hlinkClick>
              </a:rPr>
              <a:t>R 4534-143 Code du Travail  ancien</a:t>
            </a:r>
            <a:r>
              <a:rPr lang="fr-FR" sz="1200" b="0" dirty="0"/>
              <a:t>)</a:t>
            </a:r>
          </a:p>
          <a:p>
            <a:pPr marL="0" indent="0" algn="just" rtl="0">
              <a:buNone/>
            </a:pPr>
            <a:endParaRPr lang="fr-FR" dirty="0"/>
          </a:p>
          <a:p>
            <a:pPr marL="0" indent="0" algn="just" rtl="0">
              <a:buNone/>
            </a:pPr>
            <a:r>
              <a:rPr lang="fr-FR" b="0" u="sng" dirty="0"/>
              <a:t>Le code rural</a:t>
            </a:r>
            <a:r>
              <a:rPr lang="fr-FR" b="0" dirty="0"/>
              <a:t> ne faisait pas référence à une quantité d’eau minimale. Elle devait être fournie en « quantité suffisante »</a:t>
            </a:r>
          </a:p>
          <a:p>
            <a:pPr marL="0" indent="0" algn="just" rtl="0">
              <a:buNone/>
            </a:pPr>
            <a:r>
              <a:rPr lang="fr-FR" b="0" dirty="0"/>
              <a:t> </a:t>
            </a:r>
            <a:r>
              <a:rPr lang="fr-FR" sz="1200" b="0" dirty="0">
                <a:hlinkClick r:id="rId4"/>
              </a:rPr>
              <a:t>R 717-84-2 CT  </a:t>
            </a:r>
            <a:endParaRPr lang="fr-FR" sz="1200" b="0" dirty="0"/>
          </a:p>
          <a:p>
            <a:pPr marL="0" indent="0" algn="just" rtl="0">
              <a:buNone/>
            </a:pPr>
            <a:endParaRPr lang="fr-FR" b="0" dirty="0"/>
          </a:p>
        </p:txBody>
      </p:sp>
      <p:sp>
        <p:nvSpPr>
          <p:cNvPr id="12" name="Espace réservé du texte 2">
            <a:extLst>
              <a:ext uri="{FF2B5EF4-FFF2-40B4-BE49-F238E27FC236}">
                <a16:creationId xmlns:a16="http://schemas.microsoft.com/office/drawing/2014/main" id="{C1F9386B-2B95-3FE6-FDE5-2A8CEF011F39}"/>
              </a:ext>
            </a:extLst>
          </p:cNvPr>
          <p:cNvSpPr txBox="1">
            <a:spLocks/>
          </p:cNvSpPr>
          <p:nvPr/>
        </p:nvSpPr>
        <p:spPr bwMode="gray">
          <a:xfrm>
            <a:off x="4810605" y="1544552"/>
            <a:ext cx="4153885" cy="3115429"/>
          </a:xfrm>
          <a:prstGeom prst="rect">
            <a:avLst/>
          </a:prstGeom>
        </p:spPr>
        <p:txBody>
          <a:bodyPr vert="horz" lIns="0" tIns="0" rIns="0" bIns="0" rtlCol="0" anchor="t" anchorCtr="0">
            <a:noAutofit/>
          </a:bodyPr>
          <a:lstStyle>
            <a:lvl1pPr marL="144000" indent="-144000" algn="l" defTabSz="914400" rtl="0" eaLnBrk="1" latinLnBrk="0" hangingPunct="1">
              <a:lnSpc>
                <a:spcPct val="100000"/>
              </a:lnSpc>
              <a:spcBef>
                <a:spcPts val="400"/>
              </a:spcBef>
              <a:spcAft>
                <a:spcPts val="800"/>
              </a:spcAft>
              <a:buFont typeface="+mj-lt"/>
              <a:buAutoNum type="arabicPeriod"/>
              <a:tabLst/>
              <a:defRPr sz="1400" b="1" kern="1200">
                <a:solidFill>
                  <a:schemeClr val="tx1"/>
                </a:solidFill>
                <a:latin typeface="Marianne" panose="02000000000000000000" pitchFamily="2" charset="0"/>
                <a:ea typeface="+mn-ea"/>
                <a:cs typeface="+mn-cs"/>
              </a:defRPr>
            </a:lvl1pPr>
            <a:lvl2pPr marL="324000" indent="-144000" algn="l" defTabSz="914400" rtl="0" eaLnBrk="1" latinLnBrk="0" hangingPunct="1">
              <a:lnSpc>
                <a:spcPct val="100000"/>
              </a:lnSpc>
              <a:spcBef>
                <a:spcPts val="600"/>
              </a:spcBef>
              <a:spcAft>
                <a:spcPts val="800"/>
              </a:spcAft>
              <a:buSzPct val="100000"/>
              <a:buFont typeface="+mj-lt"/>
              <a:buAutoNum type="alphaLcPeriod"/>
              <a:defRPr sz="1200" kern="1200">
                <a:solidFill>
                  <a:schemeClr val="tx1"/>
                </a:solidFill>
                <a:latin typeface="Marianne" panose="02000000000000000000" pitchFamily="2" charset="0"/>
                <a:ea typeface="+mn-ea"/>
                <a:cs typeface="+mn-cs"/>
              </a:defRPr>
            </a:lvl2pPr>
            <a:lvl3pPr marL="531450" indent="-171450" algn="l" defTabSz="914400" rtl="0" eaLnBrk="1" latinLnBrk="0" hangingPunct="1">
              <a:lnSpc>
                <a:spcPct val="100000"/>
              </a:lnSpc>
              <a:spcBef>
                <a:spcPts val="100"/>
              </a:spcBef>
              <a:spcAft>
                <a:spcPts val="100"/>
              </a:spcAft>
              <a:buSzPct val="100000"/>
              <a:buFont typeface="Wingdings" pitchFamily="2" charset="2"/>
              <a:buChar char="§"/>
              <a:defRPr sz="1000" kern="1200">
                <a:solidFill>
                  <a:schemeClr val="tx1"/>
                </a:solidFill>
                <a:latin typeface="Marianne" panose="02000000000000000000" pitchFamily="2" charset="0"/>
                <a:ea typeface="+mn-ea"/>
                <a:cs typeface="+mn-cs"/>
              </a:defRPr>
            </a:lvl3pPr>
            <a:lvl4pPr marL="711450" indent="-171450" algn="l" defTabSz="914400" rtl="0" eaLnBrk="1" latinLnBrk="0" hangingPunct="1">
              <a:lnSpc>
                <a:spcPct val="100000"/>
              </a:lnSpc>
              <a:spcBef>
                <a:spcPts val="100"/>
              </a:spcBef>
              <a:spcAft>
                <a:spcPts val="100"/>
              </a:spcAft>
              <a:buSzPct val="100000"/>
              <a:buFont typeface="Arial" panose="020B0604020202020204" pitchFamily="34" charset="0"/>
              <a:buChar char="•"/>
              <a:defRPr sz="800" kern="1200">
                <a:solidFill>
                  <a:schemeClr val="tx1"/>
                </a:solidFill>
                <a:latin typeface="Marianne" panose="02000000000000000000" pitchFamily="2" charset="0"/>
                <a:ea typeface="+mn-ea"/>
                <a:cs typeface="+mn-cs"/>
              </a:defRPr>
            </a:lvl4pPr>
            <a:lvl5pPr marL="927450" indent="-171450" algn="l" defTabSz="914400" rtl="0" eaLnBrk="1" latinLnBrk="0" hangingPunct="1">
              <a:lnSpc>
                <a:spcPct val="100000"/>
              </a:lnSpc>
              <a:spcBef>
                <a:spcPts val="100"/>
              </a:spcBef>
              <a:spcAft>
                <a:spcPts val="100"/>
              </a:spcAft>
              <a:buSzPct val="100000"/>
              <a:buFont typeface="Wingdings" pitchFamily="2" charset="2"/>
              <a:buChar char="§"/>
              <a:defRPr sz="700" kern="1200">
                <a:solidFill>
                  <a:schemeClr val="tx1"/>
                </a:solidFill>
                <a:latin typeface="Marianne" panose="02000000000000000000"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rtl="0">
              <a:buNone/>
            </a:pPr>
            <a:r>
              <a:rPr lang="fr-FR" sz="1800" i="0" dirty="0">
                <a:effectLst/>
              </a:rPr>
              <a:t>Après</a:t>
            </a:r>
          </a:p>
          <a:p>
            <a:pPr marL="0" indent="0" algn="just">
              <a:buNone/>
            </a:pPr>
            <a:r>
              <a:rPr lang="fr-FR" b="0" dirty="0"/>
              <a:t>Les dispositions du code rural et du code du travail sont alignées. </a:t>
            </a:r>
          </a:p>
          <a:p>
            <a:pPr marL="0" indent="0" algn="just">
              <a:buNone/>
            </a:pPr>
            <a:r>
              <a:rPr lang="fr-FR" b="0" dirty="0"/>
              <a:t>Les travailleurs doivent disposer d’eau potable et fraîche pour leur permettre de se désaltérer </a:t>
            </a:r>
            <a:r>
              <a:rPr lang="fr-FR" dirty="0"/>
              <a:t>et se rafraichir</a:t>
            </a:r>
          </a:p>
          <a:p>
            <a:pPr marL="0" indent="0" algn="just">
              <a:buNone/>
            </a:pPr>
            <a:r>
              <a:rPr lang="fr-FR" dirty="0"/>
              <a:t>Lorsqu'il est impossible de mettre en place l'eau courante, </a:t>
            </a:r>
            <a:r>
              <a:rPr lang="fr-FR" b="0" dirty="0"/>
              <a:t>la quantité d'eau mise à disposition à cette fin est d'au moins 3 litres par jour par travailleur.</a:t>
            </a:r>
          </a:p>
          <a:p>
            <a:pPr marL="0" indent="0" algn="just">
              <a:buNone/>
            </a:pPr>
            <a:r>
              <a:rPr lang="fr-FR" b="0" dirty="0">
                <a:hlinkClick r:id="rId5">
                  <a:extLst>
                    <a:ext uri="{A12FA001-AC4F-418D-AE19-62706E023703}">
                      <ahyp:hlinkClr xmlns:ahyp="http://schemas.microsoft.com/office/drawing/2018/hyperlinkcolor" val="tx"/>
                    </a:ext>
                  </a:extLst>
                </a:hlinkClick>
              </a:rPr>
              <a:t>R 4534-143 CT nouveau </a:t>
            </a:r>
            <a:r>
              <a:rPr lang="fr-FR" b="0" dirty="0"/>
              <a:t>; </a:t>
            </a:r>
            <a:r>
              <a:rPr lang="fr-FR" b="0" dirty="0">
                <a:hlinkClick r:id="rId6">
                  <a:extLst>
                    <a:ext uri="{A12FA001-AC4F-418D-AE19-62706E023703}">
                      <ahyp:hlinkClr xmlns:ahyp="http://schemas.microsoft.com/office/drawing/2018/hyperlinkcolor" val="tx"/>
                    </a:ext>
                  </a:extLst>
                </a:hlinkClick>
              </a:rPr>
              <a:t>R 717-84-2 Code rural </a:t>
            </a:r>
            <a:endParaRPr lang="fr-FR" b="0" dirty="0"/>
          </a:p>
          <a:p>
            <a:pPr marL="0" indent="0">
              <a:buFont typeface="+mj-lt"/>
              <a:buNone/>
            </a:pPr>
            <a:endParaRPr lang="fr-FR" dirty="0"/>
          </a:p>
        </p:txBody>
      </p:sp>
    </p:spTree>
    <p:extLst>
      <p:ext uri="{BB962C8B-B14F-4D97-AF65-F5344CB8AC3E}">
        <p14:creationId xmlns:p14="http://schemas.microsoft.com/office/powerpoint/2010/main" val="33497899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E935E1FE-63C4-F75A-3BE9-A1794295F38E}"/>
              </a:ext>
            </a:extLst>
          </p:cNvPr>
          <p:cNvSpPr>
            <a:spLocks noGrp="1"/>
          </p:cNvSpPr>
          <p:nvPr>
            <p:ph type="sldNum" sz="quarter" idx="12"/>
          </p:nvPr>
        </p:nvSpPr>
        <p:spPr/>
        <p:txBody>
          <a:bodyPr/>
          <a:lstStyle/>
          <a:p>
            <a:fld id="{733122C9-A0B9-462F-8757-0847AD287B63}" type="slidenum">
              <a:rPr lang="fr-FR" smtClean="0"/>
              <a:pPr/>
              <a:t>15</a:t>
            </a:fld>
            <a:endParaRPr lang="fr-FR" dirty="0"/>
          </a:p>
        </p:txBody>
      </p:sp>
      <p:sp>
        <p:nvSpPr>
          <p:cNvPr id="6" name="Espace réservé de la date 5">
            <a:extLst>
              <a:ext uri="{FF2B5EF4-FFF2-40B4-BE49-F238E27FC236}">
                <a16:creationId xmlns:a16="http://schemas.microsoft.com/office/drawing/2014/main" id="{438054E4-0BBA-95C7-4B30-C37FAD7816F7}"/>
              </a:ext>
            </a:extLst>
          </p:cNvPr>
          <p:cNvSpPr>
            <a:spLocks noGrp="1"/>
          </p:cNvSpPr>
          <p:nvPr>
            <p:ph type="dt" sz="half" idx="2"/>
          </p:nvPr>
        </p:nvSpPr>
        <p:spPr/>
        <p:txBody>
          <a:bodyPr/>
          <a:lstStyle/>
          <a:p>
            <a:fld id="{251C71F6-E0A6-1740-B64F-38F332886BAF}" type="datetime1">
              <a:rPr lang="fr-FR" cap="all" smtClean="0"/>
              <a:pPr/>
              <a:t>07/07/2025</a:t>
            </a:fld>
            <a:endParaRPr lang="fr-FR" cap="all" dirty="0"/>
          </a:p>
        </p:txBody>
      </p:sp>
      <p:sp>
        <p:nvSpPr>
          <p:cNvPr id="3" name="Espace réservé du texte 2">
            <a:extLst>
              <a:ext uri="{FF2B5EF4-FFF2-40B4-BE49-F238E27FC236}">
                <a16:creationId xmlns:a16="http://schemas.microsoft.com/office/drawing/2014/main" id="{C8790E73-3664-D196-B0E7-EFC04B9F88CD}"/>
              </a:ext>
            </a:extLst>
          </p:cNvPr>
          <p:cNvSpPr>
            <a:spLocks noGrp="1"/>
          </p:cNvSpPr>
          <p:nvPr>
            <p:ph type="body" sz="quarter" idx="13"/>
          </p:nvPr>
        </p:nvSpPr>
        <p:spPr/>
        <p:txBody>
          <a:bodyPr/>
          <a:lstStyle/>
          <a:p>
            <a:endParaRPr lang="fr-FR"/>
          </a:p>
        </p:txBody>
      </p:sp>
      <p:sp>
        <p:nvSpPr>
          <p:cNvPr id="7" name="Titre 6">
            <a:extLst>
              <a:ext uri="{FF2B5EF4-FFF2-40B4-BE49-F238E27FC236}">
                <a16:creationId xmlns:a16="http://schemas.microsoft.com/office/drawing/2014/main" id="{69D0C478-AEEE-0C00-238B-03C5581726A1}"/>
              </a:ext>
            </a:extLst>
          </p:cNvPr>
          <p:cNvSpPr>
            <a:spLocks noGrp="1"/>
          </p:cNvSpPr>
          <p:nvPr>
            <p:ph type="title"/>
          </p:nvPr>
        </p:nvSpPr>
        <p:spPr/>
        <p:txBody>
          <a:bodyPr/>
          <a:lstStyle/>
          <a:p>
            <a:pPr algn="ctr"/>
            <a:r>
              <a:rPr lang="fr-FR" dirty="0"/>
              <a:t>Chômage intempéries	</a:t>
            </a:r>
          </a:p>
        </p:txBody>
      </p:sp>
      <p:sp>
        <p:nvSpPr>
          <p:cNvPr id="4" name="Espace réservé du texte 3">
            <a:extLst>
              <a:ext uri="{FF2B5EF4-FFF2-40B4-BE49-F238E27FC236}">
                <a16:creationId xmlns:a16="http://schemas.microsoft.com/office/drawing/2014/main" id="{30BAB025-9B77-3768-F8FF-AF8037C80D57}"/>
              </a:ext>
            </a:extLst>
          </p:cNvPr>
          <p:cNvSpPr>
            <a:spLocks noGrp="1"/>
          </p:cNvSpPr>
          <p:nvPr>
            <p:ph type="body" sz="quarter" idx="14"/>
          </p:nvPr>
        </p:nvSpPr>
        <p:spPr/>
        <p:txBody>
          <a:bodyPr/>
          <a:lstStyle/>
          <a:p>
            <a:endParaRPr lang="fr-FR" dirty="0"/>
          </a:p>
          <a:p>
            <a:endParaRPr lang="fr-FR" dirty="0"/>
          </a:p>
          <a:p>
            <a:r>
              <a:rPr lang="fr-FR" dirty="0"/>
              <a:t>Les niveaux de vigilance « orange » ou « rouge » du dispositif de vigilance de Météo France ouvrent droit au bénéfice de l’indemnisation des arrêts de travail pour intempéries dans les entreprises du bâtiment et des travaux publics.</a:t>
            </a:r>
          </a:p>
          <a:p>
            <a:endParaRPr lang="fr-FR" dirty="0"/>
          </a:p>
          <a:p>
            <a:endParaRPr lang="fr-FR" dirty="0">
              <a:solidFill>
                <a:schemeClr val="bg2"/>
              </a:solidFill>
            </a:endParaRPr>
          </a:p>
          <a:p>
            <a:r>
              <a:rPr lang="fr-FR" dirty="0">
                <a:solidFill>
                  <a:schemeClr val="bg2"/>
                </a:solidFill>
                <a:hlinkClick r:id="rId3"/>
              </a:rPr>
              <a:t>L 5424-8 du code du travail</a:t>
            </a:r>
            <a:endParaRPr lang="fr-FR" dirty="0">
              <a:solidFill>
                <a:schemeClr val="bg2"/>
              </a:solidFill>
            </a:endParaRPr>
          </a:p>
          <a:p>
            <a:r>
              <a:rPr lang="fr-FR" dirty="0">
                <a:solidFill>
                  <a:schemeClr val="bg2"/>
                </a:solidFill>
                <a:hlinkClick r:id="rId4"/>
              </a:rPr>
              <a:t>D 5424-7-1 CT</a:t>
            </a:r>
            <a:endParaRPr lang="fr-FR" dirty="0">
              <a:solidFill>
                <a:schemeClr val="bg2"/>
              </a:solidFill>
            </a:endParaRPr>
          </a:p>
        </p:txBody>
      </p:sp>
      <p:sp>
        <p:nvSpPr>
          <p:cNvPr id="8" name="Espace réservé du pied de page 7">
            <a:extLst>
              <a:ext uri="{FF2B5EF4-FFF2-40B4-BE49-F238E27FC236}">
                <a16:creationId xmlns:a16="http://schemas.microsoft.com/office/drawing/2014/main" id="{B95C94EB-94C5-8ADF-5031-D062AF7DB6D1}"/>
              </a:ext>
            </a:extLst>
          </p:cNvPr>
          <p:cNvSpPr>
            <a:spLocks noGrp="1"/>
          </p:cNvSpPr>
          <p:nvPr>
            <p:ph type="ftr" sz="quarter" idx="3"/>
          </p:nvPr>
        </p:nvSpPr>
        <p:spPr/>
        <p:txBody>
          <a:bodyPr/>
          <a:lstStyle/>
          <a:p>
            <a:r>
              <a:rPr lang="fr-FR" dirty="0"/>
              <a:t>Direction régionale</a:t>
            </a:r>
          </a:p>
          <a:p>
            <a:r>
              <a:rPr lang="fr-FR" dirty="0"/>
              <a:t> de l'économie, de l'emploi, </a:t>
            </a:r>
          </a:p>
          <a:p>
            <a:r>
              <a:rPr lang="fr-FR" dirty="0"/>
              <a:t>du travail et des solidarités d’Occitanie</a:t>
            </a:r>
          </a:p>
        </p:txBody>
      </p:sp>
      <p:sp>
        <p:nvSpPr>
          <p:cNvPr id="9" name="Espace réservé du texte 2">
            <a:extLst>
              <a:ext uri="{FF2B5EF4-FFF2-40B4-BE49-F238E27FC236}">
                <a16:creationId xmlns:a16="http://schemas.microsoft.com/office/drawing/2014/main" id="{9A54B61D-787A-354D-0BC6-C72FC7712956}"/>
              </a:ext>
            </a:extLst>
          </p:cNvPr>
          <p:cNvSpPr txBox="1">
            <a:spLocks/>
          </p:cNvSpPr>
          <p:nvPr/>
        </p:nvSpPr>
        <p:spPr bwMode="gray">
          <a:xfrm>
            <a:off x="179512" y="1578418"/>
            <a:ext cx="4153885" cy="2880320"/>
          </a:xfrm>
          <a:prstGeom prst="rect">
            <a:avLst/>
          </a:prstGeom>
        </p:spPr>
        <p:txBody>
          <a:bodyPr vert="horz" lIns="0" tIns="0" rIns="0" bIns="0" rtlCol="0" anchor="t" anchorCtr="0">
            <a:noAutofit/>
          </a:bodyPr>
          <a:lstStyle>
            <a:lvl1pPr marL="144000" indent="-144000" algn="l" defTabSz="914400" rtl="0" eaLnBrk="1" latinLnBrk="0" hangingPunct="1">
              <a:lnSpc>
                <a:spcPct val="100000"/>
              </a:lnSpc>
              <a:spcBef>
                <a:spcPts val="400"/>
              </a:spcBef>
              <a:spcAft>
                <a:spcPts val="800"/>
              </a:spcAft>
              <a:buFont typeface="+mj-lt"/>
              <a:buAutoNum type="arabicPeriod"/>
              <a:tabLst/>
              <a:defRPr sz="1400" b="1" kern="1200">
                <a:solidFill>
                  <a:schemeClr val="tx1"/>
                </a:solidFill>
                <a:latin typeface="Marianne" panose="02000000000000000000" pitchFamily="2" charset="0"/>
                <a:ea typeface="+mn-ea"/>
                <a:cs typeface="+mn-cs"/>
              </a:defRPr>
            </a:lvl1pPr>
            <a:lvl2pPr marL="324000" indent="-144000" algn="l" defTabSz="914400" rtl="0" eaLnBrk="1" latinLnBrk="0" hangingPunct="1">
              <a:lnSpc>
                <a:spcPct val="100000"/>
              </a:lnSpc>
              <a:spcBef>
                <a:spcPts val="600"/>
              </a:spcBef>
              <a:spcAft>
                <a:spcPts val="800"/>
              </a:spcAft>
              <a:buSzPct val="100000"/>
              <a:buFont typeface="+mj-lt"/>
              <a:buAutoNum type="alphaLcPeriod"/>
              <a:defRPr sz="1200" kern="1200">
                <a:solidFill>
                  <a:schemeClr val="tx1"/>
                </a:solidFill>
                <a:latin typeface="Marianne" panose="02000000000000000000" pitchFamily="2" charset="0"/>
                <a:ea typeface="+mn-ea"/>
                <a:cs typeface="+mn-cs"/>
              </a:defRPr>
            </a:lvl2pPr>
            <a:lvl3pPr marL="531450" indent="-171450" algn="l" defTabSz="914400" rtl="0" eaLnBrk="1" latinLnBrk="0" hangingPunct="1">
              <a:lnSpc>
                <a:spcPct val="100000"/>
              </a:lnSpc>
              <a:spcBef>
                <a:spcPts val="100"/>
              </a:spcBef>
              <a:spcAft>
                <a:spcPts val="100"/>
              </a:spcAft>
              <a:buSzPct val="100000"/>
              <a:buFont typeface="Wingdings" pitchFamily="2" charset="2"/>
              <a:buChar char="§"/>
              <a:defRPr sz="1000" kern="1200">
                <a:solidFill>
                  <a:schemeClr val="tx1"/>
                </a:solidFill>
                <a:latin typeface="Marianne" panose="02000000000000000000" pitchFamily="2" charset="0"/>
                <a:ea typeface="+mn-ea"/>
                <a:cs typeface="+mn-cs"/>
              </a:defRPr>
            </a:lvl3pPr>
            <a:lvl4pPr marL="711450" indent="-171450" algn="l" defTabSz="914400" rtl="0" eaLnBrk="1" latinLnBrk="0" hangingPunct="1">
              <a:lnSpc>
                <a:spcPct val="100000"/>
              </a:lnSpc>
              <a:spcBef>
                <a:spcPts val="100"/>
              </a:spcBef>
              <a:spcAft>
                <a:spcPts val="100"/>
              </a:spcAft>
              <a:buSzPct val="100000"/>
              <a:buFont typeface="Arial" panose="020B0604020202020204" pitchFamily="34" charset="0"/>
              <a:buChar char="•"/>
              <a:defRPr sz="800" kern="1200">
                <a:solidFill>
                  <a:schemeClr val="tx1"/>
                </a:solidFill>
                <a:latin typeface="Marianne" panose="02000000000000000000" pitchFamily="2" charset="0"/>
                <a:ea typeface="+mn-ea"/>
                <a:cs typeface="+mn-cs"/>
              </a:defRPr>
            </a:lvl4pPr>
            <a:lvl5pPr marL="927450" indent="-171450" algn="l" defTabSz="914400" rtl="0" eaLnBrk="1" latinLnBrk="0" hangingPunct="1">
              <a:lnSpc>
                <a:spcPct val="100000"/>
              </a:lnSpc>
              <a:spcBef>
                <a:spcPts val="100"/>
              </a:spcBef>
              <a:spcAft>
                <a:spcPts val="100"/>
              </a:spcAft>
              <a:buSzPct val="100000"/>
              <a:buFont typeface="Wingdings" pitchFamily="2" charset="2"/>
              <a:buChar char="§"/>
              <a:defRPr sz="700" kern="1200">
                <a:solidFill>
                  <a:schemeClr val="tx1"/>
                </a:solidFill>
                <a:latin typeface="Marianne" panose="02000000000000000000"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Font typeface="+mj-lt"/>
              <a:buNone/>
            </a:pPr>
            <a:endParaRPr lang="fr-FR" b="0" dirty="0"/>
          </a:p>
          <a:p>
            <a:pPr marL="0" indent="0" algn="just">
              <a:buFont typeface="+mj-lt"/>
              <a:buNone/>
            </a:pPr>
            <a:endParaRPr lang="fr-FR" dirty="0"/>
          </a:p>
          <a:p>
            <a:pPr marL="0" indent="0">
              <a:buFont typeface="+mj-lt"/>
              <a:buNone/>
            </a:pPr>
            <a:endParaRPr lang="fr-FR" dirty="0"/>
          </a:p>
        </p:txBody>
      </p:sp>
      <p:sp>
        <p:nvSpPr>
          <p:cNvPr id="12" name="Espace réservé du texte 2">
            <a:extLst>
              <a:ext uri="{FF2B5EF4-FFF2-40B4-BE49-F238E27FC236}">
                <a16:creationId xmlns:a16="http://schemas.microsoft.com/office/drawing/2014/main" id="{C1F9386B-2B95-3FE6-FDE5-2A8CEF011F39}"/>
              </a:ext>
            </a:extLst>
          </p:cNvPr>
          <p:cNvSpPr txBox="1">
            <a:spLocks/>
          </p:cNvSpPr>
          <p:nvPr/>
        </p:nvSpPr>
        <p:spPr bwMode="gray">
          <a:xfrm>
            <a:off x="539629" y="1599751"/>
            <a:ext cx="8424862" cy="2825122"/>
          </a:xfrm>
          <a:prstGeom prst="rect">
            <a:avLst/>
          </a:prstGeom>
        </p:spPr>
        <p:txBody>
          <a:bodyPr vert="horz" lIns="0" tIns="0" rIns="0" bIns="0" rtlCol="0" anchor="t" anchorCtr="0">
            <a:noAutofit/>
          </a:bodyPr>
          <a:lstStyle>
            <a:lvl1pPr marL="144000" indent="-144000" algn="l" defTabSz="914400" rtl="0" eaLnBrk="1" latinLnBrk="0" hangingPunct="1">
              <a:lnSpc>
                <a:spcPct val="100000"/>
              </a:lnSpc>
              <a:spcBef>
                <a:spcPts val="400"/>
              </a:spcBef>
              <a:spcAft>
                <a:spcPts val="800"/>
              </a:spcAft>
              <a:buFont typeface="+mj-lt"/>
              <a:buAutoNum type="arabicPeriod"/>
              <a:tabLst/>
              <a:defRPr sz="1400" b="1" kern="1200">
                <a:solidFill>
                  <a:schemeClr val="tx1"/>
                </a:solidFill>
                <a:latin typeface="Marianne" panose="02000000000000000000" pitchFamily="2" charset="0"/>
                <a:ea typeface="+mn-ea"/>
                <a:cs typeface="+mn-cs"/>
              </a:defRPr>
            </a:lvl1pPr>
            <a:lvl2pPr marL="324000" indent="-144000" algn="l" defTabSz="914400" rtl="0" eaLnBrk="1" latinLnBrk="0" hangingPunct="1">
              <a:lnSpc>
                <a:spcPct val="100000"/>
              </a:lnSpc>
              <a:spcBef>
                <a:spcPts val="600"/>
              </a:spcBef>
              <a:spcAft>
                <a:spcPts val="800"/>
              </a:spcAft>
              <a:buSzPct val="100000"/>
              <a:buFont typeface="+mj-lt"/>
              <a:buAutoNum type="alphaLcPeriod"/>
              <a:defRPr sz="1200" kern="1200">
                <a:solidFill>
                  <a:schemeClr val="tx1"/>
                </a:solidFill>
                <a:latin typeface="Marianne" panose="02000000000000000000" pitchFamily="2" charset="0"/>
                <a:ea typeface="+mn-ea"/>
                <a:cs typeface="+mn-cs"/>
              </a:defRPr>
            </a:lvl2pPr>
            <a:lvl3pPr marL="531450" indent="-171450" algn="l" defTabSz="914400" rtl="0" eaLnBrk="1" latinLnBrk="0" hangingPunct="1">
              <a:lnSpc>
                <a:spcPct val="100000"/>
              </a:lnSpc>
              <a:spcBef>
                <a:spcPts val="100"/>
              </a:spcBef>
              <a:spcAft>
                <a:spcPts val="100"/>
              </a:spcAft>
              <a:buSzPct val="100000"/>
              <a:buFont typeface="Wingdings" pitchFamily="2" charset="2"/>
              <a:buChar char="§"/>
              <a:defRPr sz="1000" kern="1200">
                <a:solidFill>
                  <a:schemeClr val="tx1"/>
                </a:solidFill>
                <a:latin typeface="Marianne" panose="02000000000000000000" pitchFamily="2" charset="0"/>
                <a:ea typeface="+mn-ea"/>
                <a:cs typeface="+mn-cs"/>
              </a:defRPr>
            </a:lvl3pPr>
            <a:lvl4pPr marL="711450" indent="-171450" algn="l" defTabSz="914400" rtl="0" eaLnBrk="1" latinLnBrk="0" hangingPunct="1">
              <a:lnSpc>
                <a:spcPct val="100000"/>
              </a:lnSpc>
              <a:spcBef>
                <a:spcPts val="100"/>
              </a:spcBef>
              <a:spcAft>
                <a:spcPts val="100"/>
              </a:spcAft>
              <a:buSzPct val="100000"/>
              <a:buFont typeface="Arial" panose="020B0604020202020204" pitchFamily="34" charset="0"/>
              <a:buChar char="•"/>
              <a:defRPr sz="800" kern="1200">
                <a:solidFill>
                  <a:schemeClr val="tx1"/>
                </a:solidFill>
                <a:latin typeface="Marianne" panose="02000000000000000000" pitchFamily="2" charset="0"/>
                <a:ea typeface="+mn-ea"/>
                <a:cs typeface="+mn-cs"/>
              </a:defRPr>
            </a:lvl4pPr>
            <a:lvl5pPr marL="927450" indent="-171450" algn="l" defTabSz="914400" rtl="0" eaLnBrk="1" latinLnBrk="0" hangingPunct="1">
              <a:lnSpc>
                <a:spcPct val="100000"/>
              </a:lnSpc>
              <a:spcBef>
                <a:spcPts val="100"/>
              </a:spcBef>
              <a:spcAft>
                <a:spcPts val="100"/>
              </a:spcAft>
              <a:buSzPct val="100000"/>
              <a:buFont typeface="Wingdings" pitchFamily="2" charset="2"/>
              <a:buChar char="§"/>
              <a:defRPr sz="700" kern="1200">
                <a:solidFill>
                  <a:schemeClr val="tx1"/>
                </a:solidFill>
                <a:latin typeface="Marianne" panose="02000000000000000000"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None/>
            </a:pPr>
            <a:endParaRPr lang="fr-FR" b="0" dirty="0"/>
          </a:p>
          <a:p>
            <a:pPr marL="0" indent="0" algn="just">
              <a:buNone/>
            </a:pPr>
            <a:endParaRPr lang="fr-FR" dirty="0"/>
          </a:p>
          <a:p>
            <a:pPr marL="0" indent="0">
              <a:buFont typeface="+mj-lt"/>
              <a:buNone/>
            </a:pPr>
            <a:endParaRPr lang="fr-FR" dirty="0"/>
          </a:p>
        </p:txBody>
      </p:sp>
    </p:spTree>
    <p:extLst>
      <p:ext uri="{BB962C8B-B14F-4D97-AF65-F5344CB8AC3E}">
        <p14:creationId xmlns:p14="http://schemas.microsoft.com/office/powerpoint/2010/main" val="12831823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E935E1FE-63C4-F75A-3BE9-A1794295F38E}"/>
              </a:ext>
            </a:extLst>
          </p:cNvPr>
          <p:cNvSpPr>
            <a:spLocks noGrp="1"/>
          </p:cNvSpPr>
          <p:nvPr>
            <p:ph type="sldNum" sz="quarter" idx="12"/>
          </p:nvPr>
        </p:nvSpPr>
        <p:spPr/>
        <p:txBody>
          <a:bodyPr/>
          <a:lstStyle/>
          <a:p>
            <a:fld id="{733122C9-A0B9-462F-8757-0847AD287B63}" type="slidenum">
              <a:rPr lang="fr-FR" smtClean="0"/>
              <a:pPr/>
              <a:t>16</a:t>
            </a:fld>
            <a:endParaRPr lang="fr-FR" dirty="0"/>
          </a:p>
        </p:txBody>
      </p:sp>
      <p:sp>
        <p:nvSpPr>
          <p:cNvPr id="6" name="Espace réservé de la date 5">
            <a:extLst>
              <a:ext uri="{FF2B5EF4-FFF2-40B4-BE49-F238E27FC236}">
                <a16:creationId xmlns:a16="http://schemas.microsoft.com/office/drawing/2014/main" id="{438054E4-0BBA-95C7-4B30-C37FAD7816F7}"/>
              </a:ext>
            </a:extLst>
          </p:cNvPr>
          <p:cNvSpPr>
            <a:spLocks noGrp="1"/>
          </p:cNvSpPr>
          <p:nvPr>
            <p:ph type="dt" sz="half" idx="2"/>
          </p:nvPr>
        </p:nvSpPr>
        <p:spPr/>
        <p:txBody>
          <a:bodyPr/>
          <a:lstStyle/>
          <a:p>
            <a:fld id="{251C71F6-E0A6-1740-B64F-38F332886BAF}" type="datetime1">
              <a:rPr lang="fr-FR" cap="all" smtClean="0"/>
              <a:pPr/>
              <a:t>07/07/2025</a:t>
            </a:fld>
            <a:endParaRPr lang="fr-FR" cap="all" dirty="0"/>
          </a:p>
        </p:txBody>
      </p:sp>
      <p:sp>
        <p:nvSpPr>
          <p:cNvPr id="7" name="Titre 6">
            <a:extLst>
              <a:ext uri="{FF2B5EF4-FFF2-40B4-BE49-F238E27FC236}">
                <a16:creationId xmlns:a16="http://schemas.microsoft.com/office/drawing/2014/main" id="{69D0C478-AEEE-0C00-238B-03C5581726A1}"/>
              </a:ext>
            </a:extLst>
          </p:cNvPr>
          <p:cNvSpPr>
            <a:spLocks noGrp="1"/>
          </p:cNvSpPr>
          <p:nvPr>
            <p:ph type="title"/>
          </p:nvPr>
        </p:nvSpPr>
        <p:spPr/>
        <p:txBody>
          <a:bodyPr/>
          <a:lstStyle/>
          <a:p>
            <a:pPr algn="ctr"/>
            <a:r>
              <a:rPr lang="fr-FR" dirty="0"/>
              <a:t>Le contrôle par l’inspection du travail</a:t>
            </a:r>
          </a:p>
        </p:txBody>
      </p:sp>
      <p:sp>
        <p:nvSpPr>
          <p:cNvPr id="8" name="Espace réservé du pied de page 7">
            <a:extLst>
              <a:ext uri="{FF2B5EF4-FFF2-40B4-BE49-F238E27FC236}">
                <a16:creationId xmlns:a16="http://schemas.microsoft.com/office/drawing/2014/main" id="{B95C94EB-94C5-8ADF-5031-D062AF7DB6D1}"/>
              </a:ext>
            </a:extLst>
          </p:cNvPr>
          <p:cNvSpPr>
            <a:spLocks noGrp="1"/>
          </p:cNvSpPr>
          <p:nvPr>
            <p:ph type="ftr" sz="quarter" idx="3"/>
          </p:nvPr>
        </p:nvSpPr>
        <p:spPr/>
        <p:txBody>
          <a:bodyPr/>
          <a:lstStyle/>
          <a:p>
            <a:r>
              <a:rPr lang="fr-FR" dirty="0"/>
              <a:t>Direction régionale</a:t>
            </a:r>
          </a:p>
          <a:p>
            <a:r>
              <a:rPr lang="fr-FR" dirty="0"/>
              <a:t> de l'économie, de l'emploi, </a:t>
            </a:r>
          </a:p>
          <a:p>
            <a:r>
              <a:rPr lang="fr-FR" dirty="0"/>
              <a:t>du travail et des solidarités d’Occitanie</a:t>
            </a:r>
          </a:p>
        </p:txBody>
      </p:sp>
      <p:sp>
        <p:nvSpPr>
          <p:cNvPr id="9" name="Espace réservé du texte 2">
            <a:extLst>
              <a:ext uri="{FF2B5EF4-FFF2-40B4-BE49-F238E27FC236}">
                <a16:creationId xmlns:a16="http://schemas.microsoft.com/office/drawing/2014/main" id="{DE36832C-0B6A-826C-9643-4B319EE1E9E4}"/>
              </a:ext>
            </a:extLst>
          </p:cNvPr>
          <p:cNvSpPr txBox="1">
            <a:spLocks/>
          </p:cNvSpPr>
          <p:nvPr/>
        </p:nvSpPr>
        <p:spPr bwMode="gray">
          <a:xfrm>
            <a:off x="179513" y="1707653"/>
            <a:ext cx="2689270" cy="2772417"/>
          </a:xfrm>
          <a:prstGeom prst="rect">
            <a:avLst/>
          </a:prstGeom>
        </p:spPr>
        <p:txBody>
          <a:bodyPr vert="horz" lIns="0" tIns="0" rIns="0" bIns="0" rtlCol="0" anchor="t" anchorCtr="0">
            <a:noAutofit/>
          </a:bodyPr>
          <a:lstStyle>
            <a:lvl1pPr marL="144000" indent="-144000" algn="l" defTabSz="914400" rtl="0" eaLnBrk="1" latinLnBrk="0" hangingPunct="1">
              <a:lnSpc>
                <a:spcPct val="100000"/>
              </a:lnSpc>
              <a:spcBef>
                <a:spcPts val="400"/>
              </a:spcBef>
              <a:spcAft>
                <a:spcPts val="800"/>
              </a:spcAft>
              <a:buFont typeface="+mj-lt"/>
              <a:buAutoNum type="arabicPeriod"/>
              <a:tabLst/>
              <a:defRPr sz="1400" b="1" kern="1200">
                <a:solidFill>
                  <a:schemeClr val="tx1"/>
                </a:solidFill>
                <a:latin typeface="Marianne" panose="02000000000000000000" pitchFamily="2" charset="0"/>
                <a:ea typeface="+mn-ea"/>
                <a:cs typeface="+mn-cs"/>
              </a:defRPr>
            </a:lvl1pPr>
            <a:lvl2pPr marL="324000" indent="-144000" algn="l" defTabSz="914400" rtl="0" eaLnBrk="1" latinLnBrk="0" hangingPunct="1">
              <a:lnSpc>
                <a:spcPct val="100000"/>
              </a:lnSpc>
              <a:spcBef>
                <a:spcPts val="600"/>
              </a:spcBef>
              <a:spcAft>
                <a:spcPts val="800"/>
              </a:spcAft>
              <a:buSzPct val="100000"/>
              <a:buFont typeface="+mj-lt"/>
              <a:buAutoNum type="alphaLcPeriod"/>
              <a:defRPr sz="1200" kern="1200">
                <a:solidFill>
                  <a:schemeClr val="tx1"/>
                </a:solidFill>
                <a:latin typeface="Marianne" panose="02000000000000000000" pitchFamily="2" charset="0"/>
                <a:ea typeface="+mn-ea"/>
                <a:cs typeface="+mn-cs"/>
              </a:defRPr>
            </a:lvl2pPr>
            <a:lvl3pPr marL="531450" indent="-171450" algn="l" defTabSz="914400" rtl="0" eaLnBrk="1" latinLnBrk="0" hangingPunct="1">
              <a:lnSpc>
                <a:spcPct val="100000"/>
              </a:lnSpc>
              <a:spcBef>
                <a:spcPts val="100"/>
              </a:spcBef>
              <a:spcAft>
                <a:spcPts val="100"/>
              </a:spcAft>
              <a:buSzPct val="100000"/>
              <a:buFont typeface="Wingdings" pitchFamily="2" charset="2"/>
              <a:buChar char="§"/>
              <a:defRPr sz="1000" kern="1200">
                <a:solidFill>
                  <a:schemeClr val="tx1"/>
                </a:solidFill>
                <a:latin typeface="Marianne" panose="02000000000000000000" pitchFamily="2" charset="0"/>
                <a:ea typeface="+mn-ea"/>
                <a:cs typeface="+mn-cs"/>
              </a:defRPr>
            </a:lvl3pPr>
            <a:lvl4pPr marL="711450" indent="-171450" algn="l" defTabSz="914400" rtl="0" eaLnBrk="1" latinLnBrk="0" hangingPunct="1">
              <a:lnSpc>
                <a:spcPct val="100000"/>
              </a:lnSpc>
              <a:spcBef>
                <a:spcPts val="100"/>
              </a:spcBef>
              <a:spcAft>
                <a:spcPts val="100"/>
              </a:spcAft>
              <a:buSzPct val="100000"/>
              <a:buFont typeface="Arial" panose="020B0604020202020204" pitchFamily="34" charset="0"/>
              <a:buChar char="•"/>
              <a:defRPr sz="800" kern="1200">
                <a:solidFill>
                  <a:schemeClr val="tx1"/>
                </a:solidFill>
                <a:latin typeface="Marianne" panose="02000000000000000000" pitchFamily="2" charset="0"/>
                <a:ea typeface="+mn-ea"/>
                <a:cs typeface="+mn-cs"/>
              </a:defRPr>
            </a:lvl4pPr>
            <a:lvl5pPr marL="927450" indent="-171450" algn="l" defTabSz="914400" rtl="0" eaLnBrk="1" latinLnBrk="0" hangingPunct="1">
              <a:lnSpc>
                <a:spcPct val="100000"/>
              </a:lnSpc>
              <a:spcBef>
                <a:spcPts val="100"/>
              </a:spcBef>
              <a:spcAft>
                <a:spcPts val="100"/>
              </a:spcAft>
              <a:buSzPct val="100000"/>
              <a:buFont typeface="Wingdings" pitchFamily="2" charset="2"/>
              <a:buChar char="§"/>
              <a:defRPr sz="700" kern="1200">
                <a:solidFill>
                  <a:schemeClr val="tx1"/>
                </a:solidFill>
                <a:latin typeface="Marianne" panose="02000000000000000000"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mj-lt"/>
              <a:buNone/>
            </a:pPr>
            <a:endParaRPr lang="fr-FR" dirty="0"/>
          </a:p>
        </p:txBody>
      </p:sp>
      <p:sp>
        <p:nvSpPr>
          <p:cNvPr id="12" name="Espace réservé du texte 2">
            <a:extLst>
              <a:ext uri="{FF2B5EF4-FFF2-40B4-BE49-F238E27FC236}">
                <a16:creationId xmlns:a16="http://schemas.microsoft.com/office/drawing/2014/main" id="{B7E1F284-7DD0-336A-61BF-BECDDE87A0C7}"/>
              </a:ext>
            </a:extLst>
          </p:cNvPr>
          <p:cNvSpPr txBox="1">
            <a:spLocks/>
          </p:cNvSpPr>
          <p:nvPr/>
        </p:nvSpPr>
        <p:spPr bwMode="gray">
          <a:xfrm>
            <a:off x="539629" y="1706997"/>
            <a:ext cx="8424862" cy="2772417"/>
          </a:xfrm>
          <a:prstGeom prst="rect">
            <a:avLst/>
          </a:prstGeom>
        </p:spPr>
        <p:txBody>
          <a:bodyPr vert="horz" lIns="0" tIns="0" rIns="0" bIns="0" rtlCol="0" anchor="t" anchorCtr="0">
            <a:noAutofit/>
          </a:bodyPr>
          <a:lstStyle>
            <a:lvl1pPr marL="144000" indent="-144000" algn="l" defTabSz="914400" rtl="0" eaLnBrk="1" latinLnBrk="0" hangingPunct="1">
              <a:lnSpc>
                <a:spcPct val="100000"/>
              </a:lnSpc>
              <a:spcBef>
                <a:spcPts val="400"/>
              </a:spcBef>
              <a:spcAft>
                <a:spcPts val="800"/>
              </a:spcAft>
              <a:buFont typeface="+mj-lt"/>
              <a:buAutoNum type="arabicPeriod"/>
              <a:tabLst/>
              <a:defRPr sz="1400" b="1" kern="1200">
                <a:solidFill>
                  <a:schemeClr val="tx1"/>
                </a:solidFill>
                <a:latin typeface="Marianne" panose="02000000000000000000" pitchFamily="2" charset="0"/>
                <a:ea typeface="+mn-ea"/>
                <a:cs typeface="+mn-cs"/>
              </a:defRPr>
            </a:lvl1pPr>
            <a:lvl2pPr marL="324000" indent="-144000" algn="l" defTabSz="914400" rtl="0" eaLnBrk="1" latinLnBrk="0" hangingPunct="1">
              <a:lnSpc>
                <a:spcPct val="100000"/>
              </a:lnSpc>
              <a:spcBef>
                <a:spcPts val="600"/>
              </a:spcBef>
              <a:spcAft>
                <a:spcPts val="800"/>
              </a:spcAft>
              <a:buSzPct val="100000"/>
              <a:buFont typeface="+mj-lt"/>
              <a:buAutoNum type="alphaLcPeriod"/>
              <a:defRPr sz="1200" kern="1200">
                <a:solidFill>
                  <a:schemeClr val="tx1"/>
                </a:solidFill>
                <a:latin typeface="Marianne" panose="02000000000000000000" pitchFamily="2" charset="0"/>
                <a:ea typeface="+mn-ea"/>
                <a:cs typeface="+mn-cs"/>
              </a:defRPr>
            </a:lvl2pPr>
            <a:lvl3pPr marL="531450" indent="-171450" algn="l" defTabSz="914400" rtl="0" eaLnBrk="1" latinLnBrk="0" hangingPunct="1">
              <a:lnSpc>
                <a:spcPct val="100000"/>
              </a:lnSpc>
              <a:spcBef>
                <a:spcPts val="100"/>
              </a:spcBef>
              <a:spcAft>
                <a:spcPts val="100"/>
              </a:spcAft>
              <a:buSzPct val="100000"/>
              <a:buFont typeface="Wingdings" pitchFamily="2" charset="2"/>
              <a:buChar char="§"/>
              <a:defRPr sz="1000" kern="1200">
                <a:solidFill>
                  <a:schemeClr val="tx1"/>
                </a:solidFill>
                <a:latin typeface="Marianne" panose="02000000000000000000" pitchFamily="2" charset="0"/>
                <a:ea typeface="+mn-ea"/>
                <a:cs typeface="+mn-cs"/>
              </a:defRPr>
            </a:lvl3pPr>
            <a:lvl4pPr marL="711450" indent="-171450" algn="l" defTabSz="914400" rtl="0" eaLnBrk="1" latinLnBrk="0" hangingPunct="1">
              <a:lnSpc>
                <a:spcPct val="100000"/>
              </a:lnSpc>
              <a:spcBef>
                <a:spcPts val="100"/>
              </a:spcBef>
              <a:spcAft>
                <a:spcPts val="100"/>
              </a:spcAft>
              <a:buSzPct val="100000"/>
              <a:buFont typeface="Arial" panose="020B0604020202020204" pitchFamily="34" charset="0"/>
              <a:buChar char="•"/>
              <a:defRPr sz="800" kern="1200">
                <a:solidFill>
                  <a:schemeClr val="tx1"/>
                </a:solidFill>
                <a:latin typeface="Marianne" panose="02000000000000000000" pitchFamily="2" charset="0"/>
                <a:ea typeface="+mn-ea"/>
                <a:cs typeface="+mn-cs"/>
              </a:defRPr>
            </a:lvl4pPr>
            <a:lvl5pPr marL="927450" indent="-171450" algn="l" defTabSz="914400" rtl="0" eaLnBrk="1" latinLnBrk="0" hangingPunct="1">
              <a:lnSpc>
                <a:spcPct val="100000"/>
              </a:lnSpc>
              <a:spcBef>
                <a:spcPts val="100"/>
              </a:spcBef>
              <a:spcAft>
                <a:spcPts val="100"/>
              </a:spcAft>
              <a:buSzPct val="100000"/>
              <a:buFont typeface="Wingdings" pitchFamily="2" charset="2"/>
              <a:buChar char="§"/>
              <a:defRPr sz="700" kern="1200">
                <a:solidFill>
                  <a:schemeClr val="tx1"/>
                </a:solidFill>
                <a:latin typeface="Marianne" panose="02000000000000000000"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rtl="0">
              <a:buNone/>
            </a:pPr>
            <a:r>
              <a:rPr lang="fr-FR" b="0" i="0" dirty="0">
                <a:effectLst/>
              </a:rPr>
              <a:t>Contrôle systématique du </a:t>
            </a:r>
            <a:r>
              <a:rPr lang="fr-FR" b="1" i="0" dirty="0">
                <a:effectLst/>
              </a:rPr>
              <a:t>DUERP </a:t>
            </a:r>
            <a:r>
              <a:rPr lang="fr-FR" b="0" i="0" dirty="0">
                <a:effectLst/>
              </a:rPr>
              <a:t>et des </a:t>
            </a:r>
            <a:r>
              <a:rPr lang="fr-FR" b="1" i="0" dirty="0">
                <a:effectLst/>
              </a:rPr>
              <a:t>mesures appliquées </a:t>
            </a:r>
            <a:r>
              <a:rPr lang="fr-FR" b="0" i="0" dirty="0">
                <a:effectLst/>
              </a:rPr>
              <a:t>lorsque les seuils de chaleur sont atteints</a:t>
            </a:r>
          </a:p>
          <a:p>
            <a:pPr marL="0" indent="0" algn="just" rtl="0">
              <a:buNone/>
            </a:pPr>
            <a:endParaRPr lang="fr-FR" dirty="0">
              <a:effectLst/>
            </a:endParaRPr>
          </a:p>
          <a:p>
            <a:pPr marL="0" indent="0" algn="just">
              <a:buNone/>
            </a:pPr>
            <a:r>
              <a:rPr lang="fr-FR" b="1" i="0" dirty="0">
                <a:effectLst/>
              </a:rPr>
              <a:t>Pouvoir </a:t>
            </a:r>
            <a:r>
              <a:rPr lang="fr-FR" b="0" i="0" dirty="0">
                <a:effectLst/>
              </a:rPr>
              <a:t>de</a:t>
            </a:r>
            <a:r>
              <a:rPr lang="fr-FR" b="1" i="0" dirty="0">
                <a:effectLst/>
              </a:rPr>
              <a:t> mise en demeure préalable à procès-verbal </a:t>
            </a:r>
            <a:r>
              <a:rPr lang="fr-FR" b="0" i="0" dirty="0">
                <a:effectLst/>
              </a:rPr>
              <a:t>en cas de constat de manquement à l’obligation de définir les mesures et cations permettant de prévenir le risque d'exposition en cas d'épisodes de chaleur intense -&gt; pouvoir mobilisable tout au long de l’année pour anticiper les épisodes de chaleur intense</a:t>
            </a:r>
            <a:endParaRPr lang="fr-FR" b="0" dirty="0"/>
          </a:p>
          <a:p>
            <a:pPr marL="0" indent="0" algn="just">
              <a:buNone/>
            </a:pPr>
            <a:r>
              <a:rPr lang="fr-FR" b="0" dirty="0"/>
              <a:t>En cas de non-respect de la mise en demeure, possibilité de relever un procès-verbal. </a:t>
            </a:r>
            <a:endParaRPr lang="fr-FR" dirty="0"/>
          </a:p>
        </p:txBody>
      </p:sp>
    </p:spTree>
    <p:extLst>
      <p:ext uri="{BB962C8B-B14F-4D97-AF65-F5344CB8AC3E}">
        <p14:creationId xmlns:p14="http://schemas.microsoft.com/office/powerpoint/2010/main" val="939564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40232B77-5D5B-12D3-72E9-DA851C563B1A}"/>
              </a:ext>
            </a:extLst>
          </p:cNvPr>
          <p:cNvSpPr>
            <a:spLocks noGrp="1"/>
          </p:cNvSpPr>
          <p:nvPr>
            <p:ph type="sldNum" sz="quarter" idx="12"/>
          </p:nvPr>
        </p:nvSpPr>
        <p:spPr/>
        <p:txBody>
          <a:bodyPr/>
          <a:lstStyle/>
          <a:p>
            <a:fld id="{733122C9-A0B9-462F-8757-0847AD287B63}" type="slidenum">
              <a:rPr lang="fr-FR" smtClean="0"/>
              <a:pPr/>
              <a:t>17</a:t>
            </a:fld>
            <a:endParaRPr lang="fr-FR" dirty="0"/>
          </a:p>
        </p:txBody>
      </p:sp>
      <p:pic>
        <p:nvPicPr>
          <p:cNvPr id="4" name="Image 3" descr="Une image contenant texte, capture d’écran, menu, Police&#10;&#10;Le contenu généré par l’IA peut être incorrect.">
            <a:extLst>
              <a:ext uri="{FF2B5EF4-FFF2-40B4-BE49-F238E27FC236}">
                <a16:creationId xmlns:a16="http://schemas.microsoft.com/office/drawing/2014/main" id="{BD9F606E-F58C-1230-97D2-1E90D21CFD29}"/>
              </a:ext>
            </a:extLst>
          </p:cNvPr>
          <p:cNvPicPr>
            <a:picLocks noChangeAspect="1"/>
          </p:cNvPicPr>
          <p:nvPr/>
        </p:nvPicPr>
        <p:blipFill>
          <a:blip r:embed="rId2"/>
          <a:stretch>
            <a:fillRect/>
          </a:stretch>
        </p:blipFill>
        <p:spPr>
          <a:xfrm>
            <a:off x="0" y="0"/>
            <a:ext cx="9144000" cy="5143500"/>
          </a:xfrm>
          <a:prstGeom prst="rect">
            <a:avLst/>
          </a:prstGeom>
        </p:spPr>
      </p:pic>
    </p:spTree>
    <p:extLst>
      <p:ext uri="{BB962C8B-B14F-4D97-AF65-F5344CB8AC3E}">
        <p14:creationId xmlns:p14="http://schemas.microsoft.com/office/powerpoint/2010/main" val="7973007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40232B77-5D5B-12D3-72E9-DA851C563B1A}"/>
              </a:ext>
            </a:extLst>
          </p:cNvPr>
          <p:cNvSpPr>
            <a:spLocks noGrp="1"/>
          </p:cNvSpPr>
          <p:nvPr>
            <p:ph type="sldNum" sz="quarter" idx="12"/>
          </p:nvPr>
        </p:nvSpPr>
        <p:spPr/>
        <p:txBody>
          <a:bodyPr/>
          <a:lstStyle/>
          <a:p>
            <a:fld id="{733122C9-A0B9-462F-8757-0847AD287B63}" type="slidenum">
              <a:rPr lang="fr-FR" smtClean="0"/>
              <a:pPr/>
              <a:t>18</a:t>
            </a:fld>
            <a:endParaRPr lang="fr-FR" dirty="0"/>
          </a:p>
        </p:txBody>
      </p:sp>
      <p:sp>
        <p:nvSpPr>
          <p:cNvPr id="6" name="Espace réservé de la date 5">
            <a:extLst>
              <a:ext uri="{FF2B5EF4-FFF2-40B4-BE49-F238E27FC236}">
                <a16:creationId xmlns:a16="http://schemas.microsoft.com/office/drawing/2014/main" id="{D4B1DD34-B6C0-3C26-3174-C062BA20B2E5}"/>
              </a:ext>
            </a:extLst>
          </p:cNvPr>
          <p:cNvSpPr>
            <a:spLocks noGrp="1"/>
          </p:cNvSpPr>
          <p:nvPr>
            <p:ph type="dt" sz="half" idx="2"/>
          </p:nvPr>
        </p:nvSpPr>
        <p:spPr/>
        <p:txBody>
          <a:bodyPr/>
          <a:lstStyle/>
          <a:p>
            <a:fld id="{251C71F6-E0A6-1740-B64F-38F332886BAF}" type="datetime1">
              <a:rPr lang="fr-FR" cap="all" smtClean="0"/>
              <a:pPr/>
              <a:t>07/07/2025</a:t>
            </a:fld>
            <a:endParaRPr lang="fr-FR" cap="all" dirty="0"/>
          </a:p>
        </p:txBody>
      </p:sp>
      <p:sp>
        <p:nvSpPr>
          <p:cNvPr id="9" name="Titre 8">
            <a:extLst>
              <a:ext uri="{FF2B5EF4-FFF2-40B4-BE49-F238E27FC236}">
                <a16:creationId xmlns:a16="http://schemas.microsoft.com/office/drawing/2014/main" id="{B4360CEE-8604-F2F4-9CE3-69D0C7D85E4C}"/>
              </a:ext>
            </a:extLst>
          </p:cNvPr>
          <p:cNvSpPr>
            <a:spLocks noGrp="1"/>
          </p:cNvSpPr>
          <p:nvPr>
            <p:ph type="title"/>
          </p:nvPr>
        </p:nvSpPr>
        <p:spPr/>
        <p:txBody>
          <a:bodyPr/>
          <a:lstStyle/>
          <a:p>
            <a:pPr algn="ctr"/>
            <a:r>
              <a:rPr lang="fr-FR" dirty="0"/>
              <a:t>Les outils à votre disposition </a:t>
            </a:r>
          </a:p>
        </p:txBody>
      </p:sp>
      <p:sp>
        <p:nvSpPr>
          <p:cNvPr id="11" name="Espace réservé du texte 10">
            <a:extLst>
              <a:ext uri="{FF2B5EF4-FFF2-40B4-BE49-F238E27FC236}">
                <a16:creationId xmlns:a16="http://schemas.microsoft.com/office/drawing/2014/main" id="{88114B1F-9619-0C46-7B9A-FF61D1B10583}"/>
              </a:ext>
            </a:extLst>
          </p:cNvPr>
          <p:cNvSpPr>
            <a:spLocks noGrp="1"/>
          </p:cNvSpPr>
          <p:nvPr>
            <p:ph type="body" sz="quarter" idx="14"/>
          </p:nvPr>
        </p:nvSpPr>
        <p:spPr>
          <a:xfrm>
            <a:off x="323850" y="1329578"/>
            <a:ext cx="8424334" cy="3522025"/>
          </a:xfrm>
        </p:spPr>
        <p:txBody>
          <a:bodyPr/>
          <a:lstStyle/>
          <a:p>
            <a:pPr marL="377825" indent="-285750">
              <a:buFont typeface="Wingdings" panose="05000000000000000000" pitchFamily="2" charset="2"/>
              <a:buChar char="Ø"/>
            </a:pPr>
            <a:r>
              <a:rPr lang="fr-FR" dirty="0">
                <a:hlinkClick r:id="rId2"/>
              </a:rPr>
              <a:t>VIGILANCE METEO FRANCE | Carte de vigilance météorologique sur la France</a:t>
            </a:r>
            <a:endParaRPr lang="fr-FR" dirty="0"/>
          </a:p>
          <a:p>
            <a:pPr marL="377825" indent="-285750">
              <a:buFont typeface="Wingdings" panose="05000000000000000000" pitchFamily="2" charset="2"/>
              <a:buChar char="Ø"/>
            </a:pPr>
            <a:r>
              <a:rPr lang="fr-FR" b="1" dirty="0">
                <a:effectLst/>
                <a:ea typeface="Aptos" panose="020B0004020202020204" pitchFamily="34" charset="0"/>
                <a:cs typeface="Arial" panose="020B0604020202020204" pitchFamily="34" charset="0"/>
              </a:rPr>
              <a:t>Numéro vert "Canicule Info Services" : 0 800 06 66 66</a:t>
            </a:r>
            <a:r>
              <a:rPr lang="fr-FR" dirty="0">
                <a:effectLst/>
                <a:ea typeface="Aptos" panose="020B0004020202020204" pitchFamily="34" charset="0"/>
                <a:cs typeface="Arial" panose="020B0604020202020204" pitchFamily="34" charset="0"/>
              </a:rPr>
              <a:t> (appel gratuit, ouvert en période de canicule).</a:t>
            </a:r>
            <a:endParaRPr lang="fr-FR" dirty="0">
              <a:hlinkClick r:id="rId3"/>
            </a:endParaRPr>
          </a:p>
          <a:p>
            <a:pPr marL="377825" indent="-285750">
              <a:buFont typeface="Wingdings" panose="05000000000000000000" pitchFamily="2" charset="2"/>
              <a:buChar char="Ø"/>
            </a:pPr>
            <a:r>
              <a:rPr lang="fr-FR" dirty="0">
                <a:hlinkClick r:id="rId4"/>
              </a:rPr>
              <a:t>Chaleur et canicule au travail | Travail-emploi.gouv.fr | Ministère du Travail, de la Santé, des Solidarités et des Familles</a:t>
            </a:r>
            <a:endParaRPr lang="fr-FR" dirty="0"/>
          </a:p>
          <a:p>
            <a:pPr marL="377825" indent="-285750">
              <a:buFont typeface="Wingdings" panose="05000000000000000000" pitchFamily="2" charset="2"/>
              <a:buChar char="Ø"/>
            </a:pPr>
            <a:r>
              <a:rPr lang="fr-FR" dirty="0">
                <a:hlinkClick r:id="rId5"/>
              </a:rPr>
              <a:t>La prévention des risques liés aux fortes chaleurs et périodes caniculaires - Plan Régional Santé Travail Occitanie</a:t>
            </a:r>
            <a:endParaRPr lang="fr-FR" dirty="0"/>
          </a:p>
          <a:p>
            <a:pPr marL="377825" indent="-285750">
              <a:buFont typeface="Wingdings" panose="05000000000000000000" pitchFamily="2" charset="2"/>
              <a:buChar char="Ø"/>
            </a:pPr>
            <a:r>
              <a:rPr lang="fr-FR" dirty="0">
                <a:hlinkClick r:id="rId3"/>
              </a:rPr>
              <a:t>Saison estivale 2025 : les autorités sanitaires rappellent les bons gestes à adopter pour se protéger des fortes chaleurs | Santé publique France</a:t>
            </a:r>
            <a:endParaRPr lang="fr-FR" dirty="0"/>
          </a:p>
          <a:p>
            <a:pPr marL="377825" indent="-285750">
              <a:buFont typeface="Wingdings" panose="05000000000000000000" pitchFamily="2" charset="2"/>
              <a:buChar char="Ø"/>
            </a:pPr>
            <a:r>
              <a:rPr lang="fr-FR" dirty="0">
                <a:hlinkClick r:id="rId6"/>
              </a:rPr>
              <a:t>Prévention des risques liés aux fortes chaleurs - Fédération Nationale des Travaux Publics (FNTP)</a:t>
            </a:r>
            <a:endParaRPr lang="fr-FR" dirty="0"/>
          </a:p>
          <a:p>
            <a:pPr marL="377825" indent="-285750">
              <a:buFont typeface="Wingdings" panose="05000000000000000000" pitchFamily="2" charset="2"/>
              <a:buChar char="Ø"/>
            </a:pPr>
            <a:r>
              <a:rPr lang="fr-FR" dirty="0">
                <a:hlinkClick r:id="rId7"/>
              </a:rPr>
              <a:t>Guide d'évaluation des risques liés aux ambiances thermiques - Brochure – INRS</a:t>
            </a:r>
            <a:endParaRPr lang="fr-FR" dirty="0"/>
          </a:p>
          <a:p>
            <a:pPr marL="377825" indent="-285750">
              <a:buFont typeface="Wingdings" panose="05000000000000000000" pitchFamily="2" charset="2"/>
              <a:buChar char="Ø"/>
            </a:pPr>
            <a:r>
              <a:rPr lang="fr-FR" dirty="0">
                <a:hlinkClick r:id="rId8"/>
              </a:rPr>
              <a:t>Fortes chaleurs et effets caniculaires sur les chantiers - Guide de préconisations | Prévention BTP</a:t>
            </a:r>
            <a:endParaRPr lang="fr-FR" dirty="0"/>
          </a:p>
          <a:p>
            <a:pPr marL="377825" indent="-285750">
              <a:buFont typeface="Wingdings" panose="05000000000000000000" pitchFamily="2" charset="2"/>
              <a:buChar char="Ø"/>
            </a:pPr>
            <a:endParaRPr lang="fr-FR" dirty="0"/>
          </a:p>
          <a:p>
            <a:pPr marL="377825" indent="-285750">
              <a:buFont typeface="Wingdings" panose="05000000000000000000" pitchFamily="2" charset="2"/>
              <a:buChar char="Ø"/>
            </a:pPr>
            <a:endParaRPr lang="fr-FR" dirty="0"/>
          </a:p>
        </p:txBody>
      </p:sp>
      <p:sp>
        <p:nvSpPr>
          <p:cNvPr id="8" name="Espace réservé du pied de page 7">
            <a:extLst>
              <a:ext uri="{FF2B5EF4-FFF2-40B4-BE49-F238E27FC236}">
                <a16:creationId xmlns:a16="http://schemas.microsoft.com/office/drawing/2014/main" id="{5769B4E2-395E-4B74-7624-13881DB59735}"/>
              </a:ext>
            </a:extLst>
          </p:cNvPr>
          <p:cNvSpPr>
            <a:spLocks noGrp="1"/>
          </p:cNvSpPr>
          <p:nvPr>
            <p:ph type="ftr" sz="quarter" idx="3"/>
          </p:nvPr>
        </p:nvSpPr>
        <p:spPr/>
        <p:txBody>
          <a:bodyPr/>
          <a:lstStyle/>
          <a:p>
            <a:r>
              <a:rPr lang="fr-FR"/>
              <a:t>Direction régionale de l'économie, de l'emploi, du travail et des solidarités</a:t>
            </a:r>
            <a:endParaRPr lang="fr-FR" dirty="0"/>
          </a:p>
        </p:txBody>
      </p:sp>
    </p:spTree>
    <p:extLst>
      <p:ext uri="{BB962C8B-B14F-4D97-AF65-F5344CB8AC3E}">
        <p14:creationId xmlns:p14="http://schemas.microsoft.com/office/powerpoint/2010/main" val="5203681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EA19884-7A29-DC4E-9311-A62E54788E52}" type="datetime1">
              <a:rPr lang="fr-FR" smtClean="0"/>
              <a:t>07/07/2025</a:t>
            </a:fld>
            <a:endParaRPr lang="fr-FR" dirty="0"/>
          </a:p>
        </p:txBody>
      </p:sp>
      <p:sp>
        <p:nvSpPr>
          <p:cNvPr id="3" name="Espace réservé du pied de page 2"/>
          <p:cNvSpPr>
            <a:spLocks noGrp="1"/>
          </p:cNvSpPr>
          <p:nvPr>
            <p:ph type="ftr" sz="quarter" idx="11"/>
          </p:nvPr>
        </p:nvSpPr>
        <p:spPr/>
        <p:txBody>
          <a:bodyPr/>
          <a:lstStyle/>
          <a:p>
            <a:r>
              <a:rPr lang="fr-FR" dirty="0"/>
              <a:t>Direction régionale </a:t>
            </a:r>
            <a:br>
              <a:rPr lang="fr-FR" dirty="0"/>
            </a:br>
            <a:r>
              <a:rPr lang="fr-FR" dirty="0"/>
              <a:t>de l'économie, de l'emploi, </a:t>
            </a:r>
            <a:br>
              <a:rPr lang="fr-FR" dirty="0"/>
            </a:br>
            <a:r>
              <a:rPr lang="fr-FR" dirty="0"/>
              <a:t>du travail et des solidarités</a:t>
            </a:r>
          </a:p>
          <a:p>
            <a:r>
              <a:rPr lang="fr-FR" dirty="0"/>
              <a:t>d’Occitanie</a:t>
            </a:r>
          </a:p>
        </p:txBody>
      </p:sp>
      <p:sp>
        <p:nvSpPr>
          <p:cNvPr id="4" name="Espace réservé du numéro de diapositive 3"/>
          <p:cNvSpPr>
            <a:spLocks noGrp="1"/>
          </p:cNvSpPr>
          <p:nvPr>
            <p:ph type="sldNum" sz="quarter" idx="12"/>
          </p:nvPr>
        </p:nvSpPr>
        <p:spPr/>
        <p:txBody>
          <a:bodyPr/>
          <a:lstStyle/>
          <a:p>
            <a:fld id="{10C140CD-8AED-46FF-A9A2-77308F3F39AE}" type="slidenum">
              <a:rPr lang="fr-FR" smtClean="0"/>
              <a:pPr/>
              <a:t>19</a:t>
            </a:fld>
            <a:endParaRPr lang="fr-FR" dirty="0"/>
          </a:p>
        </p:txBody>
      </p:sp>
      <p:sp>
        <p:nvSpPr>
          <p:cNvPr id="5" name="Titre 4"/>
          <p:cNvSpPr>
            <a:spLocks noGrp="1"/>
          </p:cNvSpPr>
          <p:nvPr>
            <p:ph type="title"/>
          </p:nvPr>
        </p:nvSpPr>
        <p:spPr/>
        <p:txBody>
          <a:bodyPr/>
          <a:lstStyle/>
          <a:p>
            <a:endParaRPr lang="fr-FR"/>
          </a:p>
        </p:txBody>
      </p:sp>
    </p:spTree>
    <p:extLst>
      <p:ext uri="{BB962C8B-B14F-4D97-AF65-F5344CB8AC3E}">
        <p14:creationId xmlns:p14="http://schemas.microsoft.com/office/powerpoint/2010/main" val="38967705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620B130F-4294-2226-88CA-42DC930A7D14}"/>
              </a:ext>
            </a:extLst>
          </p:cNvPr>
          <p:cNvSpPr>
            <a:spLocks noGrp="1"/>
          </p:cNvSpPr>
          <p:nvPr>
            <p:ph type="sldNum" sz="quarter" idx="12"/>
          </p:nvPr>
        </p:nvSpPr>
        <p:spPr/>
        <p:txBody>
          <a:bodyPr/>
          <a:lstStyle/>
          <a:p>
            <a:fld id="{733122C9-A0B9-462F-8757-0847AD287B63}" type="slidenum">
              <a:rPr lang="fr-FR" smtClean="0"/>
              <a:pPr/>
              <a:t>2</a:t>
            </a:fld>
            <a:endParaRPr lang="fr-FR" dirty="0"/>
          </a:p>
        </p:txBody>
      </p:sp>
      <p:sp>
        <p:nvSpPr>
          <p:cNvPr id="3" name="Espace réservé de la date 2">
            <a:extLst>
              <a:ext uri="{FF2B5EF4-FFF2-40B4-BE49-F238E27FC236}">
                <a16:creationId xmlns:a16="http://schemas.microsoft.com/office/drawing/2014/main" id="{A7A694E8-8281-4796-1716-FE0000B31E99}"/>
              </a:ext>
            </a:extLst>
          </p:cNvPr>
          <p:cNvSpPr>
            <a:spLocks noGrp="1"/>
          </p:cNvSpPr>
          <p:nvPr>
            <p:ph type="dt" sz="half" idx="2"/>
          </p:nvPr>
        </p:nvSpPr>
        <p:spPr/>
        <p:txBody>
          <a:bodyPr/>
          <a:lstStyle/>
          <a:p>
            <a:fld id="{6A4A60EE-9D13-3442-9796-E718C6343EC1}" type="datetime1">
              <a:rPr lang="fr-FR" cap="all" smtClean="0"/>
              <a:pPr/>
              <a:t>07/07/2025</a:t>
            </a:fld>
            <a:endParaRPr lang="fr-FR" cap="all" dirty="0"/>
          </a:p>
        </p:txBody>
      </p:sp>
      <p:sp>
        <p:nvSpPr>
          <p:cNvPr id="5" name="Titre 4">
            <a:extLst>
              <a:ext uri="{FF2B5EF4-FFF2-40B4-BE49-F238E27FC236}">
                <a16:creationId xmlns:a16="http://schemas.microsoft.com/office/drawing/2014/main" id="{F0CC28E2-A213-D436-E27F-D8190848C351}"/>
              </a:ext>
            </a:extLst>
          </p:cNvPr>
          <p:cNvSpPr>
            <a:spLocks noGrp="1"/>
          </p:cNvSpPr>
          <p:nvPr>
            <p:ph type="title"/>
          </p:nvPr>
        </p:nvSpPr>
        <p:spPr>
          <a:xfrm>
            <a:off x="251520" y="555487"/>
            <a:ext cx="8497193" cy="749648"/>
          </a:xfrm>
        </p:spPr>
        <p:txBody>
          <a:bodyPr/>
          <a:lstStyle/>
          <a:p>
            <a:pPr algn="ctr"/>
            <a:r>
              <a:rPr lang="fr-FR" dirty="0"/>
              <a:t>Pourquoi ce décret ?</a:t>
            </a:r>
          </a:p>
        </p:txBody>
      </p:sp>
      <p:sp>
        <p:nvSpPr>
          <p:cNvPr id="6" name="Espace réservé du texte 5">
            <a:extLst>
              <a:ext uri="{FF2B5EF4-FFF2-40B4-BE49-F238E27FC236}">
                <a16:creationId xmlns:a16="http://schemas.microsoft.com/office/drawing/2014/main" id="{8B56B660-3104-DE1B-AF91-154131E4AF15}"/>
              </a:ext>
            </a:extLst>
          </p:cNvPr>
          <p:cNvSpPr>
            <a:spLocks noGrp="1"/>
          </p:cNvSpPr>
          <p:nvPr>
            <p:ph type="body" sz="quarter" idx="14"/>
          </p:nvPr>
        </p:nvSpPr>
        <p:spPr>
          <a:xfrm>
            <a:off x="359833" y="1264389"/>
            <a:ext cx="8424334" cy="3113968"/>
          </a:xfrm>
        </p:spPr>
        <p:txBody>
          <a:bodyPr/>
          <a:lstStyle/>
          <a:p>
            <a:pPr algn="just"/>
            <a:r>
              <a:rPr lang="fr-FR" b="0" i="0" dirty="0">
                <a:effectLst/>
              </a:rPr>
              <a:t>Le décret du 27 mai 2025 est venu préciser et renforcer les obligations de prévention contre les risques liés à la </a:t>
            </a:r>
            <a:r>
              <a:rPr lang="fr-FR" b="1" i="0" dirty="0">
                <a:effectLst/>
              </a:rPr>
              <a:t>chaleur</a:t>
            </a:r>
            <a:r>
              <a:rPr lang="fr-FR" b="0" i="0" dirty="0">
                <a:effectLst/>
              </a:rPr>
              <a:t>. </a:t>
            </a:r>
          </a:p>
          <a:p>
            <a:pPr algn="just"/>
            <a:r>
              <a:rPr lang="fr-FR" b="0" i="0" dirty="0">
                <a:effectLst/>
              </a:rPr>
              <a:t>Sont concernés:</a:t>
            </a:r>
          </a:p>
          <a:p>
            <a:pPr marL="377825" indent="-285750" algn="just">
              <a:buFontTx/>
              <a:buChar char="-"/>
            </a:pPr>
            <a:r>
              <a:rPr lang="fr-FR" b="0" i="0" dirty="0">
                <a:effectLst/>
              </a:rPr>
              <a:t>les </a:t>
            </a:r>
            <a:r>
              <a:rPr lang="fr-FR" b="1" i="0" dirty="0">
                <a:effectLst/>
              </a:rPr>
              <a:t>employeurs</a:t>
            </a:r>
            <a:r>
              <a:rPr lang="fr-FR" b="0" i="0" dirty="0">
                <a:effectLst/>
              </a:rPr>
              <a:t>,</a:t>
            </a:r>
          </a:p>
          <a:p>
            <a:pPr marL="377825" indent="-285750" algn="just">
              <a:buFontTx/>
              <a:buChar char="-"/>
            </a:pPr>
            <a:r>
              <a:rPr lang="fr-FR" b="0" i="0" dirty="0">
                <a:effectLst/>
              </a:rPr>
              <a:t>les </a:t>
            </a:r>
            <a:r>
              <a:rPr lang="fr-FR" b="1" i="0" dirty="0">
                <a:effectLst/>
              </a:rPr>
              <a:t>travailleurs</a:t>
            </a:r>
            <a:r>
              <a:rPr lang="fr-FR" b="0" i="0" dirty="0">
                <a:effectLst/>
              </a:rPr>
              <a:t>,</a:t>
            </a:r>
          </a:p>
          <a:p>
            <a:pPr marL="377825" indent="-285750" algn="just">
              <a:buFontTx/>
              <a:buChar char="-"/>
            </a:pPr>
            <a:r>
              <a:rPr lang="fr-FR" b="0" i="0" dirty="0">
                <a:effectLst/>
              </a:rPr>
              <a:t>les </a:t>
            </a:r>
            <a:r>
              <a:rPr lang="fr-FR" b="1" i="0" dirty="0">
                <a:effectLst/>
              </a:rPr>
              <a:t>maîtres d’ouvrage</a:t>
            </a:r>
            <a:r>
              <a:rPr lang="fr-FR" b="0" i="0" dirty="0">
                <a:effectLst/>
              </a:rPr>
              <a:t>,</a:t>
            </a:r>
          </a:p>
          <a:p>
            <a:pPr marL="377825" indent="-285750" algn="just">
              <a:buFontTx/>
              <a:buChar char="-"/>
            </a:pPr>
            <a:r>
              <a:rPr lang="fr-FR" dirty="0"/>
              <a:t>les </a:t>
            </a:r>
            <a:r>
              <a:rPr lang="fr-FR" b="1" dirty="0"/>
              <a:t>coordonnateurs</a:t>
            </a:r>
            <a:r>
              <a:rPr lang="fr-FR" dirty="0"/>
              <a:t> en matière de sécurité et de protection de la santé. </a:t>
            </a:r>
          </a:p>
          <a:p>
            <a:pPr marL="377825" indent="-285750" algn="just">
              <a:buFontTx/>
              <a:buChar char="-"/>
            </a:pPr>
            <a:r>
              <a:rPr lang="fr-FR" b="0" i="0" dirty="0">
                <a:effectLst/>
              </a:rPr>
              <a:t>Les </a:t>
            </a:r>
            <a:r>
              <a:rPr lang="fr-FR" b="1" i="0" dirty="0">
                <a:effectLst/>
              </a:rPr>
              <a:t>travailleurs indépendants et employeurs </a:t>
            </a:r>
            <a:r>
              <a:rPr lang="fr-FR" b="0" i="0" dirty="0">
                <a:effectLst/>
              </a:rPr>
              <a:t>qui exercent directement une activité sur un </a:t>
            </a:r>
            <a:r>
              <a:rPr lang="fr-FR" b="1" i="0" dirty="0">
                <a:effectLst/>
              </a:rPr>
              <a:t>chantier du bâtiment et de génie civil</a:t>
            </a:r>
          </a:p>
          <a:p>
            <a:pPr marL="377825" indent="-285750" algn="just">
              <a:buFontTx/>
              <a:buChar char="-"/>
            </a:pPr>
            <a:r>
              <a:rPr lang="fr-FR" dirty="0"/>
              <a:t>Les </a:t>
            </a:r>
            <a:r>
              <a:rPr lang="fr-FR" b="1" dirty="0"/>
              <a:t>travailleurs indépendants et employeurs </a:t>
            </a:r>
            <a:r>
              <a:rPr lang="fr-FR" dirty="0"/>
              <a:t>exerçant directement leur activité lors de </a:t>
            </a:r>
            <a:r>
              <a:rPr lang="fr-FR" b="1" dirty="0"/>
              <a:t>travaux en hauteur dans les arbres et sur les chantiers forestiers ou sylvicoles</a:t>
            </a:r>
            <a:r>
              <a:rPr lang="fr-FR" dirty="0"/>
              <a:t> et </a:t>
            </a:r>
            <a:r>
              <a:rPr lang="fr-FR" b="1" dirty="0"/>
              <a:t>donneurs d'ordre</a:t>
            </a:r>
            <a:r>
              <a:rPr lang="fr-FR" dirty="0"/>
              <a:t> pour ces derniers chantiers.</a:t>
            </a:r>
          </a:p>
          <a:p>
            <a:pPr algn="just"/>
            <a:endParaRPr lang="fr-FR" dirty="0"/>
          </a:p>
          <a:p>
            <a:pPr algn="just"/>
            <a:r>
              <a:rPr lang="fr-FR" b="0" i="0" dirty="0">
                <a:effectLst/>
              </a:rPr>
              <a:t> </a:t>
            </a:r>
            <a:endParaRPr lang="fr-FR" dirty="0">
              <a:solidFill>
                <a:srgbClr val="737373"/>
              </a:solidFill>
            </a:endParaRPr>
          </a:p>
        </p:txBody>
      </p:sp>
      <p:sp>
        <p:nvSpPr>
          <p:cNvPr id="7" name="Espace réservé du pied de page 6">
            <a:extLst>
              <a:ext uri="{FF2B5EF4-FFF2-40B4-BE49-F238E27FC236}">
                <a16:creationId xmlns:a16="http://schemas.microsoft.com/office/drawing/2014/main" id="{8866C3EA-F30D-0432-9530-F5367C83557E}"/>
              </a:ext>
            </a:extLst>
          </p:cNvPr>
          <p:cNvSpPr>
            <a:spLocks noGrp="1"/>
          </p:cNvSpPr>
          <p:nvPr>
            <p:ph type="ftr" sz="quarter" idx="3"/>
          </p:nvPr>
        </p:nvSpPr>
        <p:spPr>
          <a:xfrm>
            <a:off x="2868782" y="195485"/>
            <a:ext cx="6023698" cy="569657"/>
          </a:xfrm>
        </p:spPr>
        <p:txBody>
          <a:bodyPr/>
          <a:lstStyle/>
          <a:p>
            <a:r>
              <a:rPr lang="fr-FR" dirty="0"/>
              <a:t>Direction régionale </a:t>
            </a:r>
          </a:p>
          <a:p>
            <a:r>
              <a:rPr lang="fr-FR" dirty="0"/>
              <a:t>de l‘économie, de l’emploi,</a:t>
            </a:r>
          </a:p>
          <a:p>
            <a:r>
              <a:rPr lang="fr-FR" dirty="0"/>
              <a:t> du travail et des solidarités</a:t>
            </a:r>
          </a:p>
          <a:p>
            <a:r>
              <a:rPr lang="fr-FR" dirty="0"/>
              <a:t> d’Occitanie</a:t>
            </a:r>
          </a:p>
        </p:txBody>
      </p:sp>
    </p:spTree>
    <p:extLst>
      <p:ext uri="{BB962C8B-B14F-4D97-AF65-F5344CB8AC3E}">
        <p14:creationId xmlns:p14="http://schemas.microsoft.com/office/powerpoint/2010/main" val="23664188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620B130F-4294-2226-88CA-42DC930A7D14}"/>
              </a:ext>
            </a:extLst>
          </p:cNvPr>
          <p:cNvSpPr>
            <a:spLocks noGrp="1"/>
          </p:cNvSpPr>
          <p:nvPr>
            <p:ph type="sldNum" sz="quarter" idx="12"/>
          </p:nvPr>
        </p:nvSpPr>
        <p:spPr/>
        <p:txBody>
          <a:bodyPr/>
          <a:lstStyle/>
          <a:p>
            <a:fld id="{733122C9-A0B9-462F-8757-0847AD287B63}" type="slidenum">
              <a:rPr lang="fr-FR" smtClean="0"/>
              <a:pPr/>
              <a:t>3</a:t>
            </a:fld>
            <a:endParaRPr lang="fr-FR" dirty="0"/>
          </a:p>
        </p:txBody>
      </p:sp>
      <p:sp>
        <p:nvSpPr>
          <p:cNvPr id="3" name="Espace réservé de la date 2">
            <a:extLst>
              <a:ext uri="{FF2B5EF4-FFF2-40B4-BE49-F238E27FC236}">
                <a16:creationId xmlns:a16="http://schemas.microsoft.com/office/drawing/2014/main" id="{A7A694E8-8281-4796-1716-FE0000B31E99}"/>
              </a:ext>
            </a:extLst>
          </p:cNvPr>
          <p:cNvSpPr>
            <a:spLocks noGrp="1"/>
          </p:cNvSpPr>
          <p:nvPr>
            <p:ph type="dt" sz="half" idx="2"/>
          </p:nvPr>
        </p:nvSpPr>
        <p:spPr/>
        <p:txBody>
          <a:bodyPr/>
          <a:lstStyle/>
          <a:p>
            <a:fld id="{6A4A60EE-9D13-3442-9796-E718C6343EC1}" type="datetime1">
              <a:rPr lang="fr-FR" cap="all" smtClean="0"/>
              <a:pPr/>
              <a:t>07/07/2025</a:t>
            </a:fld>
            <a:endParaRPr lang="fr-FR" cap="all" dirty="0"/>
          </a:p>
        </p:txBody>
      </p:sp>
      <p:sp>
        <p:nvSpPr>
          <p:cNvPr id="5" name="Titre 4">
            <a:extLst>
              <a:ext uri="{FF2B5EF4-FFF2-40B4-BE49-F238E27FC236}">
                <a16:creationId xmlns:a16="http://schemas.microsoft.com/office/drawing/2014/main" id="{F0CC28E2-A213-D436-E27F-D8190848C351}"/>
              </a:ext>
            </a:extLst>
          </p:cNvPr>
          <p:cNvSpPr>
            <a:spLocks noGrp="1"/>
          </p:cNvSpPr>
          <p:nvPr>
            <p:ph type="title"/>
          </p:nvPr>
        </p:nvSpPr>
        <p:spPr>
          <a:xfrm>
            <a:off x="251520" y="555487"/>
            <a:ext cx="8497193" cy="749648"/>
          </a:xfrm>
        </p:spPr>
        <p:txBody>
          <a:bodyPr/>
          <a:lstStyle/>
          <a:p>
            <a:pPr algn="ctr"/>
            <a:r>
              <a:rPr lang="fr-FR" dirty="0"/>
              <a:t>Pourquoi ces nouvelles dispositions ?</a:t>
            </a:r>
          </a:p>
        </p:txBody>
      </p:sp>
      <p:sp>
        <p:nvSpPr>
          <p:cNvPr id="6" name="Espace réservé du texte 5">
            <a:extLst>
              <a:ext uri="{FF2B5EF4-FFF2-40B4-BE49-F238E27FC236}">
                <a16:creationId xmlns:a16="http://schemas.microsoft.com/office/drawing/2014/main" id="{8B56B660-3104-DE1B-AF91-154131E4AF15}"/>
              </a:ext>
            </a:extLst>
          </p:cNvPr>
          <p:cNvSpPr>
            <a:spLocks noGrp="1"/>
          </p:cNvSpPr>
          <p:nvPr>
            <p:ph type="body" sz="quarter" idx="14"/>
          </p:nvPr>
        </p:nvSpPr>
        <p:spPr>
          <a:xfrm>
            <a:off x="359833" y="1264389"/>
            <a:ext cx="8424334" cy="3113968"/>
          </a:xfrm>
        </p:spPr>
        <p:txBody>
          <a:bodyPr/>
          <a:lstStyle/>
          <a:p>
            <a:pPr algn="just"/>
            <a:r>
              <a:rPr lang="fr-FR" b="0" i="0" dirty="0">
                <a:effectLst/>
              </a:rPr>
              <a:t>Des dispositions pérennes applicables toute l’année et des dispositions applicables spécifiquement en cas </a:t>
            </a:r>
            <a:r>
              <a:rPr lang="fr-FR" b="1" i="0" dirty="0">
                <a:effectLst/>
              </a:rPr>
              <a:t>d’épisode de chaleur intense </a:t>
            </a:r>
            <a:r>
              <a:rPr lang="fr-FR" b="0" i="0" dirty="0">
                <a:effectLst/>
              </a:rPr>
              <a:t>=&gt; nouveau chapitre spécifique dans le Code du travail (R</a:t>
            </a:r>
            <a:r>
              <a:rPr lang="fr-FR" dirty="0"/>
              <a:t>.</a:t>
            </a:r>
            <a:r>
              <a:rPr lang="fr-FR" b="0" i="0" dirty="0">
                <a:effectLst/>
              </a:rPr>
              <a:t>4463-1 et suivants </a:t>
            </a:r>
            <a:r>
              <a:rPr lang="fr-FR" dirty="0"/>
              <a:t>du Code du travail</a:t>
            </a:r>
            <a:r>
              <a:rPr lang="fr-FR" b="0" i="0" dirty="0">
                <a:effectLst/>
              </a:rPr>
              <a:t>)</a:t>
            </a:r>
          </a:p>
          <a:p>
            <a:pPr algn="just"/>
            <a:r>
              <a:rPr lang="fr-FR" b="0" i="0" dirty="0">
                <a:effectLst/>
              </a:rPr>
              <a:t>Date d’entrée en application : </a:t>
            </a:r>
            <a:r>
              <a:rPr lang="fr-FR" b="1" i="0" dirty="0">
                <a:effectLst/>
              </a:rPr>
              <a:t>1er juillet 2025</a:t>
            </a:r>
            <a:r>
              <a:rPr lang="fr-FR" dirty="0"/>
              <a:t> </a:t>
            </a:r>
          </a:p>
          <a:p>
            <a:pPr algn="just"/>
            <a:endParaRPr lang="fr-FR" b="0" i="0" dirty="0">
              <a:effectLst/>
            </a:endParaRPr>
          </a:p>
          <a:p>
            <a:pPr algn="just"/>
            <a:r>
              <a:rPr lang="fr-FR" dirty="0"/>
              <a:t>Objectifs :</a:t>
            </a:r>
            <a:r>
              <a:rPr lang="fr-FR" b="0" i="0" dirty="0">
                <a:effectLst/>
              </a:rPr>
              <a:t> </a:t>
            </a:r>
          </a:p>
          <a:p>
            <a:pPr algn="just"/>
            <a:r>
              <a:rPr lang="fr-FR" dirty="0"/>
              <a:t>-     Renforcer l’obligation de </a:t>
            </a:r>
            <a:r>
              <a:rPr lang="fr-FR" b="1" dirty="0"/>
              <a:t>prévention</a:t>
            </a:r>
            <a:r>
              <a:rPr lang="fr-FR" dirty="0"/>
              <a:t>,</a:t>
            </a:r>
          </a:p>
          <a:p>
            <a:pPr marL="377825" indent="-285750" algn="just">
              <a:buFontTx/>
              <a:buChar char="-"/>
            </a:pPr>
            <a:r>
              <a:rPr lang="fr-FR" dirty="0"/>
              <a:t>F</a:t>
            </a:r>
            <a:r>
              <a:rPr lang="fr-FR" b="0" i="0" dirty="0">
                <a:effectLst/>
              </a:rPr>
              <a:t>ormaliser les </a:t>
            </a:r>
            <a:r>
              <a:rPr lang="fr-FR" b="1" i="0" dirty="0">
                <a:effectLst/>
              </a:rPr>
              <a:t>seuils d’alerte</a:t>
            </a:r>
            <a:r>
              <a:rPr lang="fr-FR" b="0" i="0" dirty="0">
                <a:effectLst/>
              </a:rPr>
              <a:t>,</a:t>
            </a:r>
          </a:p>
          <a:p>
            <a:pPr marL="377825" indent="-285750" algn="just">
              <a:buFontTx/>
              <a:buChar char="-"/>
            </a:pPr>
            <a:r>
              <a:rPr lang="fr-FR" dirty="0"/>
              <a:t>P</a:t>
            </a:r>
            <a:r>
              <a:rPr lang="fr-FR" b="0" i="0" dirty="0">
                <a:effectLst/>
              </a:rPr>
              <a:t>réciser les </a:t>
            </a:r>
            <a:r>
              <a:rPr lang="fr-FR" b="1" i="0" dirty="0">
                <a:effectLst/>
              </a:rPr>
              <a:t>mesures minimales obligatoires</a:t>
            </a:r>
            <a:r>
              <a:rPr lang="fr-FR" b="0" i="0" dirty="0">
                <a:effectLst/>
              </a:rPr>
              <a:t>,</a:t>
            </a:r>
          </a:p>
          <a:p>
            <a:pPr marL="377825" indent="-285750" algn="just">
              <a:buFontTx/>
              <a:buChar char="-"/>
            </a:pPr>
            <a:r>
              <a:rPr lang="fr-FR" dirty="0"/>
              <a:t>E</a:t>
            </a:r>
            <a:r>
              <a:rPr lang="fr-FR" i="0" dirty="0">
                <a:effectLst/>
              </a:rPr>
              <a:t>largir</a:t>
            </a:r>
            <a:r>
              <a:rPr lang="fr-FR" b="0" i="0" dirty="0">
                <a:effectLst/>
              </a:rPr>
              <a:t> les </a:t>
            </a:r>
            <a:r>
              <a:rPr lang="fr-FR" b="1" i="0" dirty="0">
                <a:effectLst/>
              </a:rPr>
              <a:t>secteurs concernés</a:t>
            </a:r>
            <a:r>
              <a:rPr lang="fr-FR" b="0" i="0" dirty="0">
                <a:effectLst/>
              </a:rPr>
              <a:t>,</a:t>
            </a:r>
          </a:p>
          <a:p>
            <a:pPr marL="377825" indent="-285750" algn="just">
              <a:buFontTx/>
              <a:buChar char="-"/>
            </a:pPr>
            <a:r>
              <a:rPr lang="fr-FR" dirty="0"/>
              <a:t>D</a:t>
            </a:r>
            <a:r>
              <a:rPr lang="fr-FR" b="0" i="0" dirty="0">
                <a:effectLst/>
              </a:rPr>
              <a:t>onner à l’inspection du travail un </a:t>
            </a:r>
            <a:r>
              <a:rPr lang="fr-FR" b="1" i="0" dirty="0">
                <a:effectLst/>
              </a:rPr>
              <a:t>cadre clair </a:t>
            </a:r>
            <a:r>
              <a:rPr lang="fr-FR" b="0" i="0" dirty="0">
                <a:effectLst/>
              </a:rPr>
              <a:t>pour agir.</a:t>
            </a:r>
            <a:endParaRPr lang="fr-FR" dirty="0"/>
          </a:p>
        </p:txBody>
      </p:sp>
      <p:sp>
        <p:nvSpPr>
          <p:cNvPr id="7" name="Espace réservé du pied de page 6">
            <a:extLst>
              <a:ext uri="{FF2B5EF4-FFF2-40B4-BE49-F238E27FC236}">
                <a16:creationId xmlns:a16="http://schemas.microsoft.com/office/drawing/2014/main" id="{8866C3EA-F30D-0432-9530-F5367C83557E}"/>
              </a:ext>
            </a:extLst>
          </p:cNvPr>
          <p:cNvSpPr>
            <a:spLocks noGrp="1"/>
          </p:cNvSpPr>
          <p:nvPr>
            <p:ph type="ftr" sz="quarter" idx="3"/>
          </p:nvPr>
        </p:nvSpPr>
        <p:spPr>
          <a:xfrm>
            <a:off x="2902640" y="195487"/>
            <a:ext cx="5879931" cy="360000"/>
          </a:xfrm>
        </p:spPr>
        <p:txBody>
          <a:bodyPr/>
          <a:lstStyle/>
          <a:p>
            <a:r>
              <a:rPr lang="fr-FR" dirty="0"/>
              <a:t>Direction régionale </a:t>
            </a:r>
          </a:p>
          <a:p>
            <a:r>
              <a:rPr lang="fr-FR" dirty="0"/>
              <a:t>de l'économie, de l'emploi,</a:t>
            </a:r>
          </a:p>
          <a:p>
            <a:r>
              <a:rPr lang="fr-FR" dirty="0"/>
              <a:t> du travail et des solidarités </a:t>
            </a:r>
          </a:p>
          <a:p>
            <a:r>
              <a:rPr lang="fr-FR" dirty="0"/>
              <a:t>d’ Occitanie </a:t>
            </a:r>
          </a:p>
        </p:txBody>
      </p:sp>
      <p:sp>
        <p:nvSpPr>
          <p:cNvPr id="8" name="ZoneTexte 7">
            <a:extLst>
              <a:ext uri="{FF2B5EF4-FFF2-40B4-BE49-F238E27FC236}">
                <a16:creationId xmlns:a16="http://schemas.microsoft.com/office/drawing/2014/main" id="{42DA2827-2091-3249-5ACC-AC631ED43893}"/>
              </a:ext>
            </a:extLst>
          </p:cNvPr>
          <p:cNvSpPr txBox="1"/>
          <p:nvPr/>
        </p:nvSpPr>
        <p:spPr>
          <a:xfrm>
            <a:off x="590940" y="4414168"/>
            <a:ext cx="2475358" cy="369332"/>
          </a:xfrm>
          <a:prstGeom prst="rect">
            <a:avLst/>
          </a:prstGeom>
          <a:noFill/>
        </p:spPr>
        <p:txBody>
          <a:bodyPr wrap="none" rtlCol="0">
            <a:spAutoFit/>
          </a:bodyPr>
          <a:lstStyle/>
          <a:p>
            <a:r>
              <a:rPr lang="fr-FR" b="1" dirty="0">
                <a:latin typeface="Marianne" panose="02000000000000000000" pitchFamily="2" charset="0"/>
                <a:hlinkClick r:id="rId3"/>
              </a:rPr>
              <a:t>Le lien vers le décret</a:t>
            </a:r>
            <a:endParaRPr lang="fr-FR" b="1" dirty="0">
              <a:latin typeface="Marianne" panose="02000000000000000000" pitchFamily="2" charset="0"/>
            </a:endParaRPr>
          </a:p>
        </p:txBody>
      </p:sp>
      <p:sp>
        <p:nvSpPr>
          <p:cNvPr id="9" name="ZoneTexte 8">
            <a:extLst>
              <a:ext uri="{FF2B5EF4-FFF2-40B4-BE49-F238E27FC236}">
                <a16:creationId xmlns:a16="http://schemas.microsoft.com/office/drawing/2014/main" id="{070AFFB0-6F59-8E91-8B80-01D92D42C98A}"/>
              </a:ext>
            </a:extLst>
          </p:cNvPr>
          <p:cNvSpPr txBox="1"/>
          <p:nvPr/>
        </p:nvSpPr>
        <p:spPr>
          <a:xfrm>
            <a:off x="6077704" y="4414168"/>
            <a:ext cx="2279791" cy="369332"/>
          </a:xfrm>
          <a:prstGeom prst="rect">
            <a:avLst/>
          </a:prstGeom>
          <a:noFill/>
        </p:spPr>
        <p:txBody>
          <a:bodyPr wrap="none" rtlCol="0">
            <a:spAutoFit/>
          </a:bodyPr>
          <a:lstStyle/>
          <a:p>
            <a:r>
              <a:rPr lang="fr-FR" b="1" dirty="0">
                <a:latin typeface="Marianne" panose="02000000000000000000" pitchFamily="2" charset="0"/>
                <a:hlinkClick r:id="rId4"/>
              </a:rPr>
              <a:t>Le lien vers l’arrêté</a:t>
            </a:r>
            <a:endParaRPr lang="fr-FR" b="1" dirty="0">
              <a:latin typeface="Marianne" panose="02000000000000000000" pitchFamily="2" charset="0"/>
            </a:endParaRPr>
          </a:p>
        </p:txBody>
      </p:sp>
    </p:spTree>
    <p:extLst>
      <p:ext uri="{BB962C8B-B14F-4D97-AF65-F5344CB8AC3E}">
        <p14:creationId xmlns:p14="http://schemas.microsoft.com/office/powerpoint/2010/main" val="129036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B52C5002-0145-FDD0-5B84-D93F9E997D77}"/>
              </a:ext>
            </a:extLst>
          </p:cNvPr>
          <p:cNvSpPr>
            <a:spLocks noGrp="1"/>
          </p:cNvSpPr>
          <p:nvPr>
            <p:ph type="body" sz="quarter" idx="13"/>
          </p:nvPr>
        </p:nvSpPr>
        <p:spPr/>
        <p:txBody>
          <a:bodyPr anchor="ctr"/>
          <a:lstStyle/>
          <a:p>
            <a:pPr algn="ctr"/>
            <a:r>
              <a:rPr lang="fr-FR" dirty="0"/>
              <a:t>Pour tous les travailleurs, tout au long de l’année</a:t>
            </a:r>
          </a:p>
        </p:txBody>
      </p:sp>
      <p:sp>
        <p:nvSpPr>
          <p:cNvPr id="3" name="Espace réservé de la date 2">
            <a:extLst>
              <a:ext uri="{FF2B5EF4-FFF2-40B4-BE49-F238E27FC236}">
                <a16:creationId xmlns:a16="http://schemas.microsoft.com/office/drawing/2014/main" id="{BCFE897A-7A1D-EDA9-0690-F18E2A28798E}"/>
              </a:ext>
            </a:extLst>
          </p:cNvPr>
          <p:cNvSpPr>
            <a:spLocks noGrp="1"/>
          </p:cNvSpPr>
          <p:nvPr>
            <p:ph type="dt" sz="half" idx="2"/>
          </p:nvPr>
        </p:nvSpPr>
        <p:spPr/>
        <p:txBody>
          <a:bodyPr/>
          <a:lstStyle/>
          <a:p>
            <a:fld id="{D7698221-35EF-134F-B87A-568DECC70F29}" type="datetime1">
              <a:rPr lang="fr-FR" cap="all" smtClean="0"/>
              <a:pPr/>
              <a:t>07/07/2025</a:t>
            </a:fld>
            <a:endParaRPr lang="fr-FR" cap="all" dirty="0"/>
          </a:p>
        </p:txBody>
      </p:sp>
      <p:sp>
        <p:nvSpPr>
          <p:cNvPr id="4" name="Espace réservé du numéro de diapositive 3">
            <a:extLst>
              <a:ext uri="{FF2B5EF4-FFF2-40B4-BE49-F238E27FC236}">
                <a16:creationId xmlns:a16="http://schemas.microsoft.com/office/drawing/2014/main" id="{F8499C4C-963A-240B-8E6D-A6127556C46B}"/>
              </a:ext>
            </a:extLst>
          </p:cNvPr>
          <p:cNvSpPr>
            <a:spLocks noGrp="1"/>
          </p:cNvSpPr>
          <p:nvPr>
            <p:ph type="sldNum" sz="quarter" idx="4"/>
          </p:nvPr>
        </p:nvSpPr>
        <p:spPr/>
        <p:txBody>
          <a:bodyPr/>
          <a:lstStyle/>
          <a:p>
            <a:fld id="{733122C9-A0B9-462F-8757-0847AD287B63}" type="slidenum">
              <a:rPr lang="fr-FR" smtClean="0"/>
              <a:pPr/>
              <a:t>4</a:t>
            </a:fld>
            <a:endParaRPr lang="fr-FR" dirty="0"/>
          </a:p>
        </p:txBody>
      </p:sp>
      <p:sp>
        <p:nvSpPr>
          <p:cNvPr id="5" name="Espace réservé du pied de page 4">
            <a:extLst>
              <a:ext uri="{FF2B5EF4-FFF2-40B4-BE49-F238E27FC236}">
                <a16:creationId xmlns:a16="http://schemas.microsoft.com/office/drawing/2014/main" id="{AF67950A-1CAD-132E-5B88-4BBC2B6DF98C}"/>
              </a:ext>
            </a:extLst>
          </p:cNvPr>
          <p:cNvSpPr>
            <a:spLocks noGrp="1"/>
          </p:cNvSpPr>
          <p:nvPr>
            <p:ph type="ftr" sz="quarter" idx="3"/>
          </p:nvPr>
        </p:nvSpPr>
        <p:spPr/>
        <p:txBody>
          <a:bodyPr/>
          <a:lstStyle/>
          <a:p>
            <a:r>
              <a:rPr lang="fr-FR" dirty="0"/>
              <a:t>Direction régionale</a:t>
            </a:r>
          </a:p>
          <a:p>
            <a:r>
              <a:rPr lang="fr-FR" dirty="0"/>
              <a:t> de l'économie, de l'emploi, </a:t>
            </a:r>
          </a:p>
          <a:p>
            <a:r>
              <a:rPr lang="fr-FR" dirty="0"/>
              <a:t>du travail et des solidarités d’Occitanie</a:t>
            </a:r>
          </a:p>
        </p:txBody>
      </p:sp>
    </p:spTree>
    <p:extLst>
      <p:ext uri="{BB962C8B-B14F-4D97-AF65-F5344CB8AC3E}">
        <p14:creationId xmlns:p14="http://schemas.microsoft.com/office/powerpoint/2010/main" val="18835652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E935E1FE-63C4-F75A-3BE9-A1794295F38E}"/>
              </a:ext>
            </a:extLst>
          </p:cNvPr>
          <p:cNvSpPr>
            <a:spLocks noGrp="1"/>
          </p:cNvSpPr>
          <p:nvPr>
            <p:ph type="sldNum" sz="quarter" idx="12"/>
          </p:nvPr>
        </p:nvSpPr>
        <p:spPr/>
        <p:txBody>
          <a:bodyPr/>
          <a:lstStyle/>
          <a:p>
            <a:fld id="{733122C9-A0B9-462F-8757-0847AD287B63}" type="slidenum">
              <a:rPr lang="fr-FR" smtClean="0"/>
              <a:pPr/>
              <a:t>5</a:t>
            </a:fld>
            <a:endParaRPr lang="fr-FR" dirty="0"/>
          </a:p>
        </p:txBody>
      </p:sp>
      <p:sp>
        <p:nvSpPr>
          <p:cNvPr id="6" name="Espace réservé de la date 5">
            <a:extLst>
              <a:ext uri="{FF2B5EF4-FFF2-40B4-BE49-F238E27FC236}">
                <a16:creationId xmlns:a16="http://schemas.microsoft.com/office/drawing/2014/main" id="{438054E4-0BBA-95C7-4B30-C37FAD7816F7}"/>
              </a:ext>
            </a:extLst>
          </p:cNvPr>
          <p:cNvSpPr>
            <a:spLocks noGrp="1"/>
          </p:cNvSpPr>
          <p:nvPr>
            <p:ph type="dt" sz="half" idx="2"/>
          </p:nvPr>
        </p:nvSpPr>
        <p:spPr/>
        <p:txBody>
          <a:bodyPr/>
          <a:lstStyle/>
          <a:p>
            <a:fld id="{251C71F6-E0A6-1740-B64F-38F332886BAF}" type="datetime1">
              <a:rPr lang="fr-FR" cap="all" smtClean="0"/>
              <a:pPr/>
              <a:t>07/07/2025</a:t>
            </a:fld>
            <a:endParaRPr lang="fr-FR" cap="all" dirty="0"/>
          </a:p>
        </p:txBody>
      </p:sp>
      <p:sp>
        <p:nvSpPr>
          <p:cNvPr id="7" name="Titre 6">
            <a:extLst>
              <a:ext uri="{FF2B5EF4-FFF2-40B4-BE49-F238E27FC236}">
                <a16:creationId xmlns:a16="http://schemas.microsoft.com/office/drawing/2014/main" id="{69D0C478-AEEE-0C00-238B-03C5581726A1}"/>
              </a:ext>
            </a:extLst>
          </p:cNvPr>
          <p:cNvSpPr>
            <a:spLocks noGrp="1"/>
          </p:cNvSpPr>
          <p:nvPr>
            <p:ph type="title"/>
          </p:nvPr>
        </p:nvSpPr>
        <p:spPr/>
        <p:txBody>
          <a:bodyPr/>
          <a:lstStyle/>
          <a:p>
            <a:pPr algn="ctr"/>
            <a:r>
              <a:rPr lang="fr-FR" dirty="0"/>
              <a:t>Température et eau</a:t>
            </a:r>
          </a:p>
        </p:txBody>
      </p:sp>
      <p:sp>
        <p:nvSpPr>
          <p:cNvPr id="8" name="Espace réservé du pied de page 7">
            <a:extLst>
              <a:ext uri="{FF2B5EF4-FFF2-40B4-BE49-F238E27FC236}">
                <a16:creationId xmlns:a16="http://schemas.microsoft.com/office/drawing/2014/main" id="{B95C94EB-94C5-8ADF-5031-D062AF7DB6D1}"/>
              </a:ext>
            </a:extLst>
          </p:cNvPr>
          <p:cNvSpPr>
            <a:spLocks noGrp="1"/>
          </p:cNvSpPr>
          <p:nvPr>
            <p:ph type="ftr" sz="quarter" idx="3"/>
          </p:nvPr>
        </p:nvSpPr>
        <p:spPr/>
        <p:txBody>
          <a:bodyPr/>
          <a:lstStyle/>
          <a:p>
            <a:r>
              <a:rPr lang="fr-FR" dirty="0"/>
              <a:t>Direction régionale</a:t>
            </a:r>
          </a:p>
          <a:p>
            <a:r>
              <a:rPr lang="fr-FR" dirty="0"/>
              <a:t> de l'économie, de l'emploi, </a:t>
            </a:r>
          </a:p>
          <a:p>
            <a:r>
              <a:rPr lang="fr-FR" dirty="0"/>
              <a:t>du travail et des solidarités d’Occitanie</a:t>
            </a:r>
          </a:p>
        </p:txBody>
      </p:sp>
      <p:cxnSp>
        <p:nvCxnSpPr>
          <p:cNvPr id="10" name="Connecteur droit avec flèche 9">
            <a:extLst>
              <a:ext uri="{FF2B5EF4-FFF2-40B4-BE49-F238E27FC236}">
                <a16:creationId xmlns:a16="http://schemas.microsoft.com/office/drawing/2014/main" id="{9A1E24A6-913E-FC0B-6D48-FFCFD221EB41}"/>
              </a:ext>
            </a:extLst>
          </p:cNvPr>
          <p:cNvCxnSpPr>
            <a:cxnSpLocks/>
          </p:cNvCxnSpPr>
          <p:nvPr/>
        </p:nvCxnSpPr>
        <p:spPr>
          <a:xfrm>
            <a:off x="2868782" y="1707654"/>
            <a:ext cx="335940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 name="Espace réservé du texte 2">
            <a:extLst>
              <a:ext uri="{FF2B5EF4-FFF2-40B4-BE49-F238E27FC236}">
                <a16:creationId xmlns:a16="http://schemas.microsoft.com/office/drawing/2014/main" id="{134E89E5-EC5A-CFD4-E8C1-0E5D8A8538EE}"/>
              </a:ext>
            </a:extLst>
          </p:cNvPr>
          <p:cNvSpPr txBox="1">
            <a:spLocks/>
          </p:cNvSpPr>
          <p:nvPr/>
        </p:nvSpPr>
        <p:spPr bwMode="gray">
          <a:xfrm>
            <a:off x="179512" y="1578418"/>
            <a:ext cx="4392488" cy="3219213"/>
          </a:xfrm>
          <a:prstGeom prst="rect">
            <a:avLst/>
          </a:prstGeom>
        </p:spPr>
        <p:txBody>
          <a:bodyPr vert="horz" lIns="0" tIns="0" rIns="0" bIns="0" rtlCol="0" anchor="t" anchorCtr="0">
            <a:noAutofit/>
          </a:bodyPr>
          <a:lstStyle>
            <a:lvl1pPr marL="144000" indent="-144000" algn="l" defTabSz="914400" rtl="0" eaLnBrk="1" latinLnBrk="0" hangingPunct="1">
              <a:lnSpc>
                <a:spcPct val="100000"/>
              </a:lnSpc>
              <a:spcBef>
                <a:spcPts val="400"/>
              </a:spcBef>
              <a:spcAft>
                <a:spcPts val="800"/>
              </a:spcAft>
              <a:buFont typeface="+mj-lt"/>
              <a:buAutoNum type="arabicPeriod"/>
              <a:tabLst/>
              <a:defRPr sz="1400" b="1" kern="1200">
                <a:solidFill>
                  <a:schemeClr val="tx1"/>
                </a:solidFill>
                <a:latin typeface="Marianne" panose="02000000000000000000" pitchFamily="2" charset="0"/>
                <a:ea typeface="+mn-ea"/>
                <a:cs typeface="+mn-cs"/>
              </a:defRPr>
            </a:lvl1pPr>
            <a:lvl2pPr marL="324000" indent="-144000" algn="l" defTabSz="914400" rtl="0" eaLnBrk="1" latinLnBrk="0" hangingPunct="1">
              <a:lnSpc>
                <a:spcPct val="100000"/>
              </a:lnSpc>
              <a:spcBef>
                <a:spcPts val="600"/>
              </a:spcBef>
              <a:spcAft>
                <a:spcPts val="800"/>
              </a:spcAft>
              <a:buSzPct val="100000"/>
              <a:buFont typeface="+mj-lt"/>
              <a:buAutoNum type="alphaLcPeriod"/>
              <a:defRPr sz="1200" kern="1200">
                <a:solidFill>
                  <a:schemeClr val="tx1"/>
                </a:solidFill>
                <a:latin typeface="Marianne" panose="02000000000000000000" pitchFamily="2" charset="0"/>
                <a:ea typeface="+mn-ea"/>
                <a:cs typeface="+mn-cs"/>
              </a:defRPr>
            </a:lvl2pPr>
            <a:lvl3pPr marL="531450" indent="-171450" algn="l" defTabSz="914400" rtl="0" eaLnBrk="1" latinLnBrk="0" hangingPunct="1">
              <a:lnSpc>
                <a:spcPct val="100000"/>
              </a:lnSpc>
              <a:spcBef>
                <a:spcPts val="100"/>
              </a:spcBef>
              <a:spcAft>
                <a:spcPts val="100"/>
              </a:spcAft>
              <a:buSzPct val="100000"/>
              <a:buFont typeface="Wingdings" pitchFamily="2" charset="2"/>
              <a:buChar char="§"/>
              <a:defRPr sz="1000" kern="1200">
                <a:solidFill>
                  <a:schemeClr val="tx1"/>
                </a:solidFill>
                <a:latin typeface="Marianne" panose="02000000000000000000" pitchFamily="2" charset="0"/>
                <a:ea typeface="+mn-ea"/>
                <a:cs typeface="+mn-cs"/>
              </a:defRPr>
            </a:lvl3pPr>
            <a:lvl4pPr marL="711450" indent="-171450" algn="l" defTabSz="914400" rtl="0" eaLnBrk="1" latinLnBrk="0" hangingPunct="1">
              <a:lnSpc>
                <a:spcPct val="100000"/>
              </a:lnSpc>
              <a:spcBef>
                <a:spcPts val="100"/>
              </a:spcBef>
              <a:spcAft>
                <a:spcPts val="100"/>
              </a:spcAft>
              <a:buSzPct val="100000"/>
              <a:buFont typeface="Arial" panose="020B0604020202020204" pitchFamily="34" charset="0"/>
              <a:buChar char="•"/>
              <a:defRPr sz="800" kern="1200">
                <a:solidFill>
                  <a:schemeClr val="tx1"/>
                </a:solidFill>
                <a:latin typeface="Marianne" panose="02000000000000000000" pitchFamily="2" charset="0"/>
                <a:ea typeface="+mn-ea"/>
                <a:cs typeface="+mn-cs"/>
              </a:defRPr>
            </a:lvl4pPr>
            <a:lvl5pPr marL="927450" indent="-171450" algn="l" defTabSz="914400" rtl="0" eaLnBrk="1" latinLnBrk="0" hangingPunct="1">
              <a:lnSpc>
                <a:spcPct val="100000"/>
              </a:lnSpc>
              <a:spcBef>
                <a:spcPts val="100"/>
              </a:spcBef>
              <a:spcAft>
                <a:spcPts val="100"/>
              </a:spcAft>
              <a:buSzPct val="100000"/>
              <a:buFont typeface="Wingdings" pitchFamily="2" charset="2"/>
              <a:buChar char="§"/>
              <a:defRPr sz="700" kern="1200">
                <a:solidFill>
                  <a:schemeClr val="tx1"/>
                </a:solidFill>
                <a:latin typeface="Marianne" panose="02000000000000000000"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mj-lt"/>
              <a:buNone/>
            </a:pPr>
            <a:r>
              <a:rPr lang="fr-FR" sz="1800" dirty="0"/>
              <a:t>Avant</a:t>
            </a:r>
          </a:p>
          <a:p>
            <a:pPr marL="0" indent="0" algn="just">
              <a:buNone/>
            </a:pPr>
            <a:r>
              <a:rPr lang="fr-FR" b="0" dirty="0"/>
              <a:t>Les dispositions relatives à l’ambiance thermique sur le lieu de travail portaient sur l’obligation de chauffer à une température convenable les </a:t>
            </a:r>
            <a:r>
              <a:rPr lang="fr-FR" dirty="0"/>
              <a:t>locaux fermés </a:t>
            </a:r>
            <a:r>
              <a:rPr lang="fr-FR" b="0" dirty="0"/>
              <a:t>affectés au travail pendant la </a:t>
            </a:r>
            <a:r>
              <a:rPr lang="fr-FR" dirty="0"/>
              <a:t>saison froide</a:t>
            </a:r>
          </a:p>
          <a:p>
            <a:pPr marL="0" indent="0" algn="just">
              <a:buNone/>
            </a:pPr>
            <a:endParaRPr lang="fr-FR" b="0" i="0" dirty="0">
              <a:effectLst/>
            </a:endParaRPr>
          </a:p>
          <a:p>
            <a:pPr marL="0" indent="0" algn="just">
              <a:buNone/>
            </a:pPr>
            <a:r>
              <a:rPr lang="fr-FR" b="0" i="0" dirty="0">
                <a:effectLst/>
              </a:rPr>
              <a:t>Pour tous les travailleurs, l’employeur devait mettre à disposition de l’eau potable et fraiche </a:t>
            </a:r>
            <a:r>
              <a:rPr lang="fr-FR" i="0" dirty="0">
                <a:effectLst/>
              </a:rPr>
              <a:t>pour la boisson </a:t>
            </a:r>
          </a:p>
          <a:p>
            <a:pPr marL="0" indent="0">
              <a:buFont typeface="+mj-lt"/>
              <a:buNone/>
            </a:pPr>
            <a:endParaRPr lang="fr-FR" dirty="0"/>
          </a:p>
        </p:txBody>
      </p:sp>
      <p:sp>
        <p:nvSpPr>
          <p:cNvPr id="15" name="Espace réservé du texte 2">
            <a:extLst>
              <a:ext uri="{FF2B5EF4-FFF2-40B4-BE49-F238E27FC236}">
                <a16:creationId xmlns:a16="http://schemas.microsoft.com/office/drawing/2014/main" id="{CE9DD3D7-AFAF-D1C8-D48F-91B3C60C4793}"/>
              </a:ext>
            </a:extLst>
          </p:cNvPr>
          <p:cNvSpPr txBox="1">
            <a:spLocks/>
          </p:cNvSpPr>
          <p:nvPr/>
        </p:nvSpPr>
        <p:spPr bwMode="gray">
          <a:xfrm>
            <a:off x="4810603" y="1578418"/>
            <a:ext cx="4153885" cy="3205081"/>
          </a:xfrm>
          <a:prstGeom prst="rect">
            <a:avLst/>
          </a:prstGeom>
        </p:spPr>
        <p:txBody>
          <a:bodyPr vert="horz" lIns="0" tIns="0" rIns="0" bIns="0" rtlCol="0" anchor="t" anchorCtr="0">
            <a:noAutofit/>
          </a:bodyPr>
          <a:lstStyle>
            <a:lvl1pPr marL="144000" indent="-144000" algn="l" defTabSz="914400" rtl="0" eaLnBrk="1" latinLnBrk="0" hangingPunct="1">
              <a:lnSpc>
                <a:spcPct val="100000"/>
              </a:lnSpc>
              <a:spcBef>
                <a:spcPts val="400"/>
              </a:spcBef>
              <a:spcAft>
                <a:spcPts val="800"/>
              </a:spcAft>
              <a:buFont typeface="+mj-lt"/>
              <a:buAutoNum type="arabicPeriod"/>
              <a:tabLst/>
              <a:defRPr sz="1400" b="1" kern="1200">
                <a:solidFill>
                  <a:schemeClr val="tx1"/>
                </a:solidFill>
                <a:latin typeface="Marianne" panose="02000000000000000000" pitchFamily="2" charset="0"/>
                <a:ea typeface="+mn-ea"/>
                <a:cs typeface="+mn-cs"/>
              </a:defRPr>
            </a:lvl1pPr>
            <a:lvl2pPr marL="324000" indent="-144000" algn="l" defTabSz="914400" rtl="0" eaLnBrk="1" latinLnBrk="0" hangingPunct="1">
              <a:lnSpc>
                <a:spcPct val="100000"/>
              </a:lnSpc>
              <a:spcBef>
                <a:spcPts val="600"/>
              </a:spcBef>
              <a:spcAft>
                <a:spcPts val="800"/>
              </a:spcAft>
              <a:buSzPct val="100000"/>
              <a:buFont typeface="+mj-lt"/>
              <a:buAutoNum type="alphaLcPeriod"/>
              <a:defRPr sz="1200" kern="1200">
                <a:solidFill>
                  <a:schemeClr val="tx1"/>
                </a:solidFill>
                <a:latin typeface="Marianne" panose="02000000000000000000" pitchFamily="2" charset="0"/>
                <a:ea typeface="+mn-ea"/>
                <a:cs typeface="+mn-cs"/>
              </a:defRPr>
            </a:lvl2pPr>
            <a:lvl3pPr marL="531450" indent="-171450" algn="l" defTabSz="914400" rtl="0" eaLnBrk="1" latinLnBrk="0" hangingPunct="1">
              <a:lnSpc>
                <a:spcPct val="100000"/>
              </a:lnSpc>
              <a:spcBef>
                <a:spcPts val="100"/>
              </a:spcBef>
              <a:spcAft>
                <a:spcPts val="100"/>
              </a:spcAft>
              <a:buSzPct val="100000"/>
              <a:buFont typeface="Wingdings" pitchFamily="2" charset="2"/>
              <a:buChar char="§"/>
              <a:defRPr sz="1000" kern="1200">
                <a:solidFill>
                  <a:schemeClr val="tx1"/>
                </a:solidFill>
                <a:latin typeface="Marianne" panose="02000000000000000000" pitchFamily="2" charset="0"/>
                <a:ea typeface="+mn-ea"/>
                <a:cs typeface="+mn-cs"/>
              </a:defRPr>
            </a:lvl3pPr>
            <a:lvl4pPr marL="711450" indent="-171450" algn="l" defTabSz="914400" rtl="0" eaLnBrk="1" latinLnBrk="0" hangingPunct="1">
              <a:lnSpc>
                <a:spcPct val="100000"/>
              </a:lnSpc>
              <a:spcBef>
                <a:spcPts val="100"/>
              </a:spcBef>
              <a:spcAft>
                <a:spcPts val="100"/>
              </a:spcAft>
              <a:buSzPct val="100000"/>
              <a:buFont typeface="Arial" panose="020B0604020202020204" pitchFamily="34" charset="0"/>
              <a:buChar char="•"/>
              <a:defRPr sz="800" kern="1200">
                <a:solidFill>
                  <a:schemeClr val="tx1"/>
                </a:solidFill>
                <a:latin typeface="Marianne" panose="02000000000000000000" pitchFamily="2" charset="0"/>
                <a:ea typeface="+mn-ea"/>
                <a:cs typeface="+mn-cs"/>
              </a:defRPr>
            </a:lvl4pPr>
            <a:lvl5pPr marL="927450" indent="-171450" algn="l" defTabSz="914400" rtl="0" eaLnBrk="1" latinLnBrk="0" hangingPunct="1">
              <a:lnSpc>
                <a:spcPct val="100000"/>
              </a:lnSpc>
              <a:spcBef>
                <a:spcPts val="100"/>
              </a:spcBef>
              <a:spcAft>
                <a:spcPts val="100"/>
              </a:spcAft>
              <a:buSzPct val="100000"/>
              <a:buFont typeface="Wingdings" pitchFamily="2" charset="2"/>
              <a:buChar char="§"/>
              <a:defRPr sz="700" kern="1200">
                <a:solidFill>
                  <a:schemeClr val="tx1"/>
                </a:solidFill>
                <a:latin typeface="Marianne" panose="02000000000000000000"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mj-lt"/>
              <a:buNone/>
            </a:pPr>
            <a:r>
              <a:rPr lang="fr-FR" sz="1800" dirty="0"/>
              <a:t>Après</a:t>
            </a:r>
          </a:p>
          <a:p>
            <a:pPr marL="0" indent="0" algn="just">
              <a:buNone/>
            </a:pPr>
            <a:r>
              <a:rPr lang="fr-FR" b="0" dirty="0"/>
              <a:t>Obligation générale de maintenir une </a:t>
            </a:r>
            <a:r>
              <a:rPr lang="fr-FR" dirty="0"/>
              <a:t>température adaptée </a:t>
            </a:r>
            <a:r>
              <a:rPr lang="fr-FR" b="0" dirty="0"/>
              <a:t>à </a:t>
            </a:r>
            <a:r>
              <a:rPr lang="fr-FR" dirty="0"/>
              <a:t>l’activité</a:t>
            </a:r>
            <a:r>
              <a:rPr lang="fr-FR" b="0" dirty="0"/>
              <a:t> des travailleurs et à </a:t>
            </a:r>
            <a:r>
              <a:rPr lang="fr-FR" dirty="0"/>
              <a:t>l’environnement</a:t>
            </a:r>
            <a:r>
              <a:rPr lang="fr-FR" b="0" dirty="0"/>
              <a:t> dans lequel ils évoluent en </a:t>
            </a:r>
            <a:r>
              <a:rPr lang="fr-FR" dirty="0"/>
              <a:t>toute saison</a:t>
            </a:r>
          </a:p>
          <a:p>
            <a:pPr marL="0" indent="0" algn="just">
              <a:buNone/>
            </a:pPr>
            <a:endParaRPr lang="fr-FR" b="0" i="0" dirty="0">
              <a:effectLst/>
            </a:endParaRPr>
          </a:p>
          <a:p>
            <a:pPr marL="0" indent="0" algn="just">
              <a:buNone/>
            </a:pPr>
            <a:r>
              <a:rPr lang="fr-FR" b="0" i="0" dirty="0">
                <a:effectLst/>
              </a:rPr>
              <a:t>Obligation de mettre à disposition des travailleurs une </a:t>
            </a:r>
            <a:r>
              <a:rPr lang="fr-FR" b="1" i="0" dirty="0">
                <a:effectLst/>
              </a:rPr>
              <a:t>quantité suffisante</a:t>
            </a:r>
            <a:r>
              <a:rPr lang="fr-FR" b="0" i="0" dirty="0">
                <a:effectLst/>
              </a:rPr>
              <a:t> </a:t>
            </a:r>
            <a:r>
              <a:rPr lang="fr-FR" b="1" i="0" dirty="0">
                <a:effectLst/>
              </a:rPr>
              <a:t>d’eau potable fraiche pour se désaltérer et se rafraichir</a:t>
            </a:r>
            <a:endParaRPr lang="fr-FR" dirty="0"/>
          </a:p>
        </p:txBody>
      </p:sp>
    </p:spTree>
    <p:extLst>
      <p:ext uri="{BB962C8B-B14F-4D97-AF65-F5344CB8AC3E}">
        <p14:creationId xmlns:p14="http://schemas.microsoft.com/office/powerpoint/2010/main" val="10368903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E935E1FE-63C4-F75A-3BE9-A1794295F38E}"/>
              </a:ext>
            </a:extLst>
          </p:cNvPr>
          <p:cNvSpPr>
            <a:spLocks noGrp="1"/>
          </p:cNvSpPr>
          <p:nvPr>
            <p:ph type="sldNum" sz="quarter" idx="12"/>
          </p:nvPr>
        </p:nvSpPr>
        <p:spPr/>
        <p:txBody>
          <a:bodyPr/>
          <a:lstStyle/>
          <a:p>
            <a:fld id="{733122C9-A0B9-462F-8757-0847AD287B63}" type="slidenum">
              <a:rPr lang="fr-FR" smtClean="0"/>
              <a:pPr/>
              <a:t>6</a:t>
            </a:fld>
            <a:endParaRPr lang="fr-FR" dirty="0"/>
          </a:p>
        </p:txBody>
      </p:sp>
      <p:sp>
        <p:nvSpPr>
          <p:cNvPr id="6" name="Espace réservé de la date 5">
            <a:extLst>
              <a:ext uri="{FF2B5EF4-FFF2-40B4-BE49-F238E27FC236}">
                <a16:creationId xmlns:a16="http://schemas.microsoft.com/office/drawing/2014/main" id="{438054E4-0BBA-95C7-4B30-C37FAD7816F7}"/>
              </a:ext>
            </a:extLst>
          </p:cNvPr>
          <p:cNvSpPr>
            <a:spLocks noGrp="1"/>
          </p:cNvSpPr>
          <p:nvPr>
            <p:ph type="dt" sz="half" idx="2"/>
          </p:nvPr>
        </p:nvSpPr>
        <p:spPr/>
        <p:txBody>
          <a:bodyPr/>
          <a:lstStyle/>
          <a:p>
            <a:fld id="{251C71F6-E0A6-1740-B64F-38F332886BAF}" type="datetime1">
              <a:rPr lang="fr-FR" cap="all" smtClean="0"/>
              <a:pPr/>
              <a:t>07/07/2025</a:t>
            </a:fld>
            <a:endParaRPr lang="fr-FR" cap="all" dirty="0"/>
          </a:p>
        </p:txBody>
      </p:sp>
      <p:sp>
        <p:nvSpPr>
          <p:cNvPr id="7" name="Titre 6">
            <a:extLst>
              <a:ext uri="{FF2B5EF4-FFF2-40B4-BE49-F238E27FC236}">
                <a16:creationId xmlns:a16="http://schemas.microsoft.com/office/drawing/2014/main" id="{69D0C478-AEEE-0C00-238B-03C5581726A1}"/>
              </a:ext>
            </a:extLst>
          </p:cNvPr>
          <p:cNvSpPr>
            <a:spLocks noGrp="1"/>
          </p:cNvSpPr>
          <p:nvPr>
            <p:ph type="title"/>
          </p:nvPr>
        </p:nvSpPr>
        <p:spPr/>
        <p:txBody>
          <a:bodyPr>
            <a:normAutofit fontScale="90000"/>
          </a:bodyPr>
          <a:lstStyle/>
          <a:p>
            <a:pPr algn="ctr"/>
            <a:r>
              <a:rPr lang="fr-FR" dirty="0"/>
              <a:t>L’adaptation des postes de travail extérieurs et des EPI</a:t>
            </a:r>
          </a:p>
        </p:txBody>
      </p:sp>
      <p:sp>
        <p:nvSpPr>
          <p:cNvPr id="8" name="Espace réservé du pied de page 7">
            <a:extLst>
              <a:ext uri="{FF2B5EF4-FFF2-40B4-BE49-F238E27FC236}">
                <a16:creationId xmlns:a16="http://schemas.microsoft.com/office/drawing/2014/main" id="{B95C94EB-94C5-8ADF-5031-D062AF7DB6D1}"/>
              </a:ext>
            </a:extLst>
          </p:cNvPr>
          <p:cNvSpPr>
            <a:spLocks noGrp="1"/>
          </p:cNvSpPr>
          <p:nvPr>
            <p:ph type="ftr" sz="quarter" idx="3"/>
          </p:nvPr>
        </p:nvSpPr>
        <p:spPr/>
        <p:txBody>
          <a:bodyPr/>
          <a:lstStyle/>
          <a:p>
            <a:r>
              <a:rPr lang="fr-FR" dirty="0"/>
              <a:t>Direction régionale</a:t>
            </a:r>
          </a:p>
          <a:p>
            <a:r>
              <a:rPr lang="fr-FR" dirty="0"/>
              <a:t> de l'économie, de l'emploi, </a:t>
            </a:r>
          </a:p>
          <a:p>
            <a:r>
              <a:rPr lang="fr-FR" dirty="0"/>
              <a:t>du travail et des solidarités </a:t>
            </a:r>
          </a:p>
          <a:p>
            <a:r>
              <a:rPr lang="fr-FR" dirty="0"/>
              <a:t>d’Occitanie</a:t>
            </a:r>
          </a:p>
        </p:txBody>
      </p:sp>
      <p:cxnSp>
        <p:nvCxnSpPr>
          <p:cNvPr id="10" name="Connecteur droit avec flèche 9">
            <a:extLst>
              <a:ext uri="{FF2B5EF4-FFF2-40B4-BE49-F238E27FC236}">
                <a16:creationId xmlns:a16="http://schemas.microsoft.com/office/drawing/2014/main" id="{9A1E24A6-913E-FC0B-6D48-FFCFD221EB41}"/>
              </a:ext>
            </a:extLst>
          </p:cNvPr>
          <p:cNvCxnSpPr>
            <a:cxnSpLocks/>
          </p:cNvCxnSpPr>
          <p:nvPr/>
        </p:nvCxnSpPr>
        <p:spPr>
          <a:xfrm>
            <a:off x="2868782" y="1707654"/>
            <a:ext cx="335940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 name="Espace réservé du texte 2">
            <a:extLst>
              <a:ext uri="{FF2B5EF4-FFF2-40B4-BE49-F238E27FC236}">
                <a16:creationId xmlns:a16="http://schemas.microsoft.com/office/drawing/2014/main" id="{134E89E5-EC5A-CFD4-E8C1-0E5D8A8538EE}"/>
              </a:ext>
            </a:extLst>
          </p:cNvPr>
          <p:cNvSpPr txBox="1">
            <a:spLocks/>
          </p:cNvSpPr>
          <p:nvPr/>
        </p:nvSpPr>
        <p:spPr bwMode="gray">
          <a:xfrm>
            <a:off x="179512" y="1578418"/>
            <a:ext cx="4153885" cy="3081563"/>
          </a:xfrm>
          <a:prstGeom prst="rect">
            <a:avLst/>
          </a:prstGeom>
        </p:spPr>
        <p:txBody>
          <a:bodyPr vert="horz" lIns="0" tIns="0" rIns="0" bIns="0" rtlCol="0" anchor="t" anchorCtr="0">
            <a:noAutofit/>
          </a:bodyPr>
          <a:lstStyle>
            <a:lvl1pPr marL="144000" indent="-144000" algn="l" defTabSz="914400" rtl="0" eaLnBrk="1" latinLnBrk="0" hangingPunct="1">
              <a:lnSpc>
                <a:spcPct val="100000"/>
              </a:lnSpc>
              <a:spcBef>
                <a:spcPts val="400"/>
              </a:spcBef>
              <a:spcAft>
                <a:spcPts val="800"/>
              </a:spcAft>
              <a:buFont typeface="+mj-lt"/>
              <a:buAutoNum type="arabicPeriod"/>
              <a:tabLst/>
              <a:defRPr sz="1400" b="1" kern="1200">
                <a:solidFill>
                  <a:schemeClr val="tx1"/>
                </a:solidFill>
                <a:latin typeface="Marianne" panose="02000000000000000000" pitchFamily="2" charset="0"/>
                <a:ea typeface="+mn-ea"/>
                <a:cs typeface="+mn-cs"/>
              </a:defRPr>
            </a:lvl1pPr>
            <a:lvl2pPr marL="324000" indent="-144000" algn="l" defTabSz="914400" rtl="0" eaLnBrk="1" latinLnBrk="0" hangingPunct="1">
              <a:lnSpc>
                <a:spcPct val="100000"/>
              </a:lnSpc>
              <a:spcBef>
                <a:spcPts val="600"/>
              </a:spcBef>
              <a:spcAft>
                <a:spcPts val="800"/>
              </a:spcAft>
              <a:buSzPct val="100000"/>
              <a:buFont typeface="+mj-lt"/>
              <a:buAutoNum type="alphaLcPeriod"/>
              <a:defRPr sz="1200" kern="1200">
                <a:solidFill>
                  <a:schemeClr val="tx1"/>
                </a:solidFill>
                <a:latin typeface="Marianne" panose="02000000000000000000" pitchFamily="2" charset="0"/>
                <a:ea typeface="+mn-ea"/>
                <a:cs typeface="+mn-cs"/>
              </a:defRPr>
            </a:lvl2pPr>
            <a:lvl3pPr marL="531450" indent="-171450" algn="l" defTabSz="914400" rtl="0" eaLnBrk="1" latinLnBrk="0" hangingPunct="1">
              <a:lnSpc>
                <a:spcPct val="100000"/>
              </a:lnSpc>
              <a:spcBef>
                <a:spcPts val="100"/>
              </a:spcBef>
              <a:spcAft>
                <a:spcPts val="100"/>
              </a:spcAft>
              <a:buSzPct val="100000"/>
              <a:buFont typeface="Wingdings" pitchFamily="2" charset="2"/>
              <a:buChar char="§"/>
              <a:defRPr sz="1000" kern="1200">
                <a:solidFill>
                  <a:schemeClr val="tx1"/>
                </a:solidFill>
                <a:latin typeface="Marianne" panose="02000000000000000000" pitchFamily="2" charset="0"/>
                <a:ea typeface="+mn-ea"/>
                <a:cs typeface="+mn-cs"/>
              </a:defRPr>
            </a:lvl3pPr>
            <a:lvl4pPr marL="711450" indent="-171450" algn="l" defTabSz="914400" rtl="0" eaLnBrk="1" latinLnBrk="0" hangingPunct="1">
              <a:lnSpc>
                <a:spcPct val="100000"/>
              </a:lnSpc>
              <a:spcBef>
                <a:spcPts val="100"/>
              </a:spcBef>
              <a:spcAft>
                <a:spcPts val="100"/>
              </a:spcAft>
              <a:buSzPct val="100000"/>
              <a:buFont typeface="Arial" panose="020B0604020202020204" pitchFamily="34" charset="0"/>
              <a:buChar char="•"/>
              <a:defRPr sz="800" kern="1200">
                <a:solidFill>
                  <a:schemeClr val="tx1"/>
                </a:solidFill>
                <a:latin typeface="Marianne" panose="02000000000000000000" pitchFamily="2" charset="0"/>
                <a:ea typeface="+mn-ea"/>
                <a:cs typeface="+mn-cs"/>
              </a:defRPr>
            </a:lvl4pPr>
            <a:lvl5pPr marL="927450" indent="-171450" algn="l" defTabSz="914400" rtl="0" eaLnBrk="1" latinLnBrk="0" hangingPunct="1">
              <a:lnSpc>
                <a:spcPct val="100000"/>
              </a:lnSpc>
              <a:spcBef>
                <a:spcPts val="100"/>
              </a:spcBef>
              <a:spcAft>
                <a:spcPts val="100"/>
              </a:spcAft>
              <a:buSzPct val="100000"/>
              <a:buFont typeface="Wingdings" pitchFamily="2" charset="2"/>
              <a:buChar char="§"/>
              <a:defRPr sz="700" kern="1200">
                <a:solidFill>
                  <a:schemeClr val="tx1"/>
                </a:solidFill>
                <a:latin typeface="Marianne" panose="02000000000000000000"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mj-lt"/>
              <a:buNone/>
            </a:pPr>
            <a:r>
              <a:rPr lang="fr-FR" sz="1800" dirty="0"/>
              <a:t>Avant</a:t>
            </a:r>
          </a:p>
          <a:p>
            <a:pPr marL="0" indent="0" algn="just">
              <a:buNone/>
            </a:pPr>
            <a:r>
              <a:rPr lang="fr-FR" b="0" dirty="0"/>
              <a:t>Les postes de travail devaient être aménagés de sorte que les travailleurs soient protégés «</a:t>
            </a:r>
            <a:r>
              <a:rPr lang="fr-FR" dirty="0"/>
              <a:t>dans la mesure du possible</a:t>
            </a:r>
            <a:r>
              <a:rPr lang="fr-FR" b="0" dirty="0"/>
              <a:t>» </a:t>
            </a:r>
            <a:r>
              <a:rPr lang="fr-FR" dirty="0"/>
              <a:t>contre les conditions atmosphériques</a:t>
            </a:r>
          </a:p>
          <a:p>
            <a:pPr marL="0" indent="0" algn="just">
              <a:buFont typeface="+mj-lt"/>
              <a:buNone/>
            </a:pPr>
            <a:endParaRPr lang="fr-FR" b="0" dirty="0"/>
          </a:p>
          <a:p>
            <a:pPr marL="0" indent="0" algn="just">
              <a:buFont typeface="+mj-lt"/>
              <a:buNone/>
            </a:pPr>
            <a:r>
              <a:rPr lang="fr-FR" b="0" dirty="0"/>
              <a:t>Les EPI devaient être adaptés aux risques et au poste de chaque travailleur sans explicitement citer le risque chaleur</a:t>
            </a:r>
          </a:p>
          <a:p>
            <a:pPr marL="0" indent="0">
              <a:buFont typeface="+mj-lt"/>
              <a:buNone/>
            </a:pPr>
            <a:endParaRPr lang="fr-FR" dirty="0"/>
          </a:p>
        </p:txBody>
      </p:sp>
      <p:sp>
        <p:nvSpPr>
          <p:cNvPr id="15" name="Espace réservé du texte 2">
            <a:extLst>
              <a:ext uri="{FF2B5EF4-FFF2-40B4-BE49-F238E27FC236}">
                <a16:creationId xmlns:a16="http://schemas.microsoft.com/office/drawing/2014/main" id="{CE9DD3D7-AFAF-D1C8-D48F-91B3C60C4793}"/>
              </a:ext>
            </a:extLst>
          </p:cNvPr>
          <p:cNvSpPr txBox="1">
            <a:spLocks/>
          </p:cNvSpPr>
          <p:nvPr/>
        </p:nvSpPr>
        <p:spPr bwMode="gray">
          <a:xfrm>
            <a:off x="4810603" y="1578419"/>
            <a:ext cx="4153885" cy="2880320"/>
          </a:xfrm>
          <a:prstGeom prst="rect">
            <a:avLst/>
          </a:prstGeom>
        </p:spPr>
        <p:txBody>
          <a:bodyPr vert="horz" lIns="0" tIns="0" rIns="0" bIns="0" rtlCol="0" anchor="t" anchorCtr="0">
            <a:noAutofit/>
          </a:bodyPr>
          <a:lstStyle>
            <a:lvl1pPr marL="144000" indent="-144000" algn="l" defTabSz="914400" rtl="0" eaLnBrk="1" latinLnBrk="0" hangingPunct="1">
              <a:lnSpc>
                <a:spcPct val="100000"/>
              </a:lnSpc>
              <a:spcBef>
                <a:spcPts val="400"/>
              </a:spcBef>
              <a:spcAft>
                <a:spcPts val="800"/>
              </a:spcAft>
              <a:buFont typeface="+mj-lt"/>
              <a:buAutoNum type="arabicPeriod"/>
              <a:tabLst/>
              <a:defRPr sz="1400" b="1" kern="1200">
                <a:solidFill>
                  <a:schemeClr val="tx1"/>
                </a:solidFill>
                <a:latin typeface="Marianne" panose="02000000000000000000" pitchFamily="2" charset="0"/>
                <a:ea typeface="+mn-ea"/>
                <a:cs typeface="+mn-cs"/>
              </a:defRPr>
            </a:lvl1pPr>
            <a:lvl2pPr marL="324000" indent="-144000" algn="l" defTabSz="914400" rtl="0" eaLnBrk="1" latinLnBrk="0" hangingPunct="1">
              <a:lnSpc>
                <a:spcPct val="100000"/>
              </a:lnSpc>
              <a:spcBef>
                <a:spcPts val="600"/>
              </a:spcBef>
              <a:spcAft>
                <a:spcPts val="800"/>
              </a:spcAft>
              <a:buSzPct val="100000"/>
              <a:buFont typeface="+mj-lt"/>
              <a:buAutoNum type="alphaLcPeriod"/>
              <a:defRPr sz="1200" kern="1200">
                <a:solidFill>
                  <a:schemeClr val="tx1"/>
                </a:solidFill>
                <a:latin typeface="Marianne" panose="02000000000000000000" pitchFamily="2" charset="0"/>
                <a:ea typeface="+mn-ea"/>
                <a:cs typeface="+mn-cs"/>
              </a:defRPr>
            </a:lvl2pPr>
            <a:lvl3pPr marL="531450" indent="-171450" algn="l" defTabSz="914400" rtl="0" eaLnBrk="1" latinLnBrk="0" hangingPunct="1">
              <a:lnSpc>
                <a:spcPct val="100000"/>
              </a:lnSpc>
              <a:spcBef>
                <a:spcPts val="100"/>
              </a:spcBef>
              <a:spcAft>
                <a:spcPts val="100"/>
              </a:spcAft>
              <a:buSzPct val="100000"/>
              <a:buFont typeface="Wingdings" pitchFamily="2" charset="2"/>
              <a:buChar char="§"/>
              <a:defRPr sz="1000" kern="1200">
                <a:solidFill>
                  <a:schemeClr val="tx1"/>
                </a:solidFill>
                <a:latin typeface="Marianne" panose="02000000000000000000" pitchFamily="2" charset="0"/>
                <a:ea typeface="+mn-ea"/>
                <a:cs typeface="+mn-cs"/>
              </a:defRPr>
            </a:lvl3pPr>
            <a:lvl4pPr marL="711450" indent="-171450" algn="l" defTabSz="914400" rtl="0" eaLnBrk="1" latinLnBrk="0" hangingPunct="1">
              <a:lnSpc>
                <a:spcPct val="100000"/>
              </a:lnSpc>
              <a:spcBef>
                <a:spcPts val="100"/>
              </a:spcBef>
              <a:spcAft>
                <a:spcPts val="100"/>
              </a:spcAft>
              <a:buSzPct val="100000"/>
              <a:buFont typeface="Arial" panose="020B0604020202020204" pitchFamily="34" charset="0"/>
              <a:buChar char="•"/>
              <a:defRPr sz="800" kern="1200">
                <a:solidFill>
                  <a:schemeClr val="tx1"/>
                </a:solidFill>
                <a:latin typeface="Marianne" panose="02000000000000000000" pitchFamily="2" charset="0"/>
                <a:ea typeface="+mn-ea"/>
                <a:cs typeface="+mn-cs"/>
              </a:defRPr>
            </a:lvl4pPr>
            <a:lvl5pPr marL="927450" indent="-171450" algn="l" defTabSz="914400" rtl="0" eaLnBrk="1" latinLnBrk="0" hangingPunct="1">
              <a:lnSpc>
                <a:spcPct val="100000"/>
              </a:lnSpc>
              <a:spcBef>
                <a:spcPts val="100"/>
              </a:spcBef>
              <a:spcAft>
                <a:spcPts val="100"/>
              </a:spcAft>
              <a:buSzPct val="100000"/>
              <a:buFont typeface="Wingdings" pitchFamily="2" charset="2"/>
              <a:buChar char="§"/>
              <a:defRPr sz="700" kern="1200">
                <a:solidFill>
                  <a:schemeClr val="tx1"/>
                </a:solidFill>
                <a:latin typeface="Marianne" panose="02000000000000000000"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mj-lt"/>
              <a:buNone/>
            </a:pPr>
            <a:r>
              <a:rPr lang="fr-FR" sz="1800" dirty="0"/>
              <a:t>Après</a:t>
            </a:r>
          </a:p>
          <a:p>
            <a:pPr marL="0" indent="0" algn="just">
              <a:buNone/>
            </a:pPr>
            <a:r>
              <a:rPr lang="fr-FR" b="0" dirty="0"/>
              <a:t>Les postes de travail doivent </a:t>
            </a:r>
            <a:r>
              <a:rPr lang="fr-FR" dirty="0"/>
              <a:t>impérativement</a:t>
            </a:r>
            <a:r>
              <a:rPr lang="fr-FR" b="0" dirty="0"/>
              <a:t> être aménagés de sorte à </a:t>
            </a:r>
            <a:r>
              <a:rPr lang="fr-FR" dirty="0"/>
              <a:t>protéger les travailleurs</a:t>
            </a:r>
            <a:r>
              <a:rPr lang="fr-FR" b="0" dirty="0"/>
              <a:t> contre </a:t>
            </a:r>
            <a:r>
              <a:rPr lang="fr-FR" u="sng" dirty="0"/>
              <a:t>les effets</a:t>
            </a:r>
            <a:r>
              <a:rPr lang="fr-FR" dirty="0"/>
              <a:t> des conditions atmosphériques</a:t>
            </a:r>
          </a:p>
          <a:p>
            <a:pPr marL="0" indent="0" algn="just">
              <a:buNone/>
            </a:pPr>
            <a:endParaRPr lang="fr-FR" dirty="0"/>
          </a:p>
          <a:p>
            <a:pPr marL="0" indent="0" algn="just">
              <a:buNone/>
            </a:pPr>
            <a:r>
              <a:rPr lang="fr-FR" b="0" dirty="0">
                <a:effectLst/>
              </a:rPr>
              <a:t>Les EPI doivent </a:t>
            </a:r>
            <a:r>
              <a:rPr lang="fr-FR" dirty="0">
                <a:effectLst/>
              </a:rPr>
              <a:t>explicitement</a:t>
            </a:r>
            <a:r>
              <a:rPr lang="fr-FR" b="0" dirty="0">
                <a:effectLst/>
              </a:rPr>
              <a:t> être choisi en tenant compte, notamment, des </a:t>
            </a:r>
            <a:r>
              <a:rPr lang="fr-FR" dirty="0">
                <a:effectLst/>
              </a:rPr>
              <a:t>conditions atmosphériques</a:t>
            </a:r>
          </a:p>
          <a:p>
            <a:pPr marL="0" indent="0" algn="just">
              <a:buFont typeface="+mj-lt"/>
              <a:buNone/>
            </a:pPr>
            <a:endParaRPr lang="fr-FR" b="0" dirty="0"/>
          </a:p>
          <a:p>
            <a:pPr marL="0" indent="0" algn="just">
              <a:buFont typeface="+mj-lt"/>
              <a:buNone/>
            </a:pPr>
            <a:endParaRPr lang="fr-FR" dirty="0"/>
          </a:p>
          <a:p>
            <a:pPr marL="0" indent="0">
              <a:buFont typeface="+mj-lt"/>
              <a:buNone/>
            </a:pPr>
            <a:endParaRPr lang="fr-FR" dirty="0"/>
          </a:p>
        </p:txBody>
      </p:sp>
    </p:spTree>
    <p:extLst>
      <p:ext uri="{BB962C8B-B14F-4D97-AF65-F5344CB8AC3E}">
        <p14:creationId xmlns:p14="http://schemas.microsoft.com/office/powerpoint/2010/main" val="26143644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B52C5002-0145-FDD0-5B84-D93F9E997D77}"/>
              </a:ext>
            </a:extLst>
          </p:cNvPr>
          <p:cNvSpPr>
            <a:spLocks noGrp="1"/>
          </p:cNvSpPr>
          <p:nvPr>
            <p:ph type="body" sz="quarter" idx="13"/>
          </p:nvPr>
        </p:nvSpPr>
        <p:spPr/>
        <p:txBody>
          <a:bodyPr anchor="ctr"/>
          <a:lstStyle/>
          <a:p>
            <a:pPr algn="ctr"/>
            <a:r>
              <a:rPr lang="fr-FR" dirty="0"/>
              <a:t>Pour tous les travailleurs, en cas de chaleur intense</a:t>
            </a:r>
          </a:p>
          <a:p>
            <a:pPr algn="ctr"/>
            <a:endParaRPr lang="fr-FR" dirty="0"/>
          </a:p>
          <a:p>
            <a:pPr algn="ctr"/>
            <a:r>
              <a:rPr lang="fr-FR" sz="1800" dirty="0"/>
              <a:t>Création d’une nouvelle catégorie de risques</a:t>
            </a:r>
          </a:p>
          <a:p>
            <a:pPr algn="ctr"/>
            <a:r>
              <a:rPr lang="fr-FR" sz="1800" dirty="0"/>
              <a:t>« les risques liés aux épisodes de chaleur intense »</a:t>
            </a:r>
          </a:p>
        </p:txBody>
      </p:sp>
      <p:sp>
        <p:nvSpPr>
          <p:cNvPr id="3" name="Espace réservé de la date 2">
            <a:extLst>
              <a:ext uri="{FF2B5EF4-FFF2-40B4-BE49-F238E27FC236}">
                <a16:creationId xmlns:a16="http://schemas.microsoft.com/office/drawing/2014/main" id="{BCFE897A-7A1D-EDA9-0690-F18E2A28798E}"/>
              </a:ext>
            </a:extLst>
          </p:cNvPr>
          <p:cNvSpPr>
            <a:spLocks noGrp="1"/>
          </p:cNvSpPr>
          <p:nvPr>
            <p:ph type="dt" sz="half" idx="2"/>
          </p:nvPr>
        </p:nvSpPr>
        <p:spPr/>
        <p:txBody>
          <a:bodyPr/>
          <a:lstStyle/>
          <a:p>
            <a:fld id="{D7698221-35EF-134F-B87A-568DECC70F29}" type="datetime1">
              <a:rPr lang="fr-FR" cap="all" smtClean="0"/>
              <a:pPr/>
              <a:t>07/07/2025</a:t>
            </a:fld>
            <a:endParaRPr lang="fr-FR" cap="all" dirty="0"/>
          </a:p>
        </p:txBody>
      </p:sp>
      <p:sp>
        <p:nvSpPr>
          <p:cNvPr id="4" name="Espace réservé du numéro de diapositive 3">
            <a:extLst>
              <a:ext uri="{FF2B5EF4-FFF2-40B4-BE49-F238E27FC236}">
                <a16:creationId xmlns:a16="http://schemas.microsoft.com/office/drawing/2014/main" id="{F8499C4C-963A-240B-8E6D-A6127556C46B}"/>
              </a:ext>
            </a:extLst>
          </p:cNvPr>
          <p:cNvSpPr>
            <a:spLocks noGrp="1"/>
          </p:cNvSpPr>
          <p:nvPr>
            <p:ph type="sldNum" sz="quarter" idx="4"/>
          </p:nvPr>
        </p:nvSpPr>
        <p:spPr/>
        <p:txBody>
          <a:bodyPr/>
          <a:lstStyle/>
          <a:p>
            <a:fld id="{733122C9-A0B9-462F-8757-0847AD287B63}" type="slidenum">
              <a:rPr lang="fr-FR" smtClean="0"/>
              <a:pPr/>
              <a:t>7</a:t>
            </a:fld>
            <a:endParaRPr lang="fr-FR" dirty="0"/>
          </a:p>
        </p:txBody>
      </p:sp>
      <p:sp>
        <p:nvSpPr>
          <p:cNvPr id="5" name="Espace réservé du pied de page 4">
            <a:extLst>
              <a:ext uri="{FF2B5EF4-FFF2-40B4-BE49-F238E27FC236}">
                <a16:creationId xmlns:a16="http://schemas.microsoft.com/office/drawing/2014/main" id="{AF67950A-1CAD-132E-5B88-4BBC2B6DF98C}"/>
              </a:ext>
            </a:extLst>
          </p:cNvPr>
          <p:cNvSpPr>
            <a:spLocks noGrp="1"/>
          </p:cNvSpPr>
          <p:nvPr>
            <p:ph type="ftr" sz="quarter" idx="3"/>
          </p:nvPr>
        </p:nvSpPr>
        <p:spPr/>
        <p:txBody>
          <a:bodyPr/>
          <a:lstStyle/>
          <a:p>
            <a:r>
              <a:rPr lang="fr-FR" dirty="0"/>
              <a:t>Direction régionale</a:t>
            </a:r>
          </a:p>
          <a:p>
            <a:r>
              <a:rPr lang="fr-FR" dirty="0"/>
              <a:t> de l'économie, de l'emploi, </a:t>
            </a:r>
          </a:p>
          <a:p>
            <a:r>
              <a:rPr lang="fr-FR" dirty="0"/>
              <a:t>du travail et des solidarités </a:t>
            </a:r>
          </a:p>
          <a:p>
            <a:r>
              <a:rPr lang="fr-FR" dirty="0"/>
              <a:t>d’Occitanie</a:t>
            </a:r>
          </a:p>
        </p:txBody>
      </p:sp>
    </p:spTree>
    <p:extLst>
      <p:ext uri="{BB962C8B-B14F-4D97-AF65-F5344CB8AC3E}">
        <p14:creationId xmlns:p14="http://schemas.microsoft.com/office/powerpoint/2010/main" val="10917005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E935E1FE-63C4-F75A-3BE9-A1794295F38E}"/>
              </a:ext>
            </a:extLst>
          </p:cNvPr>
          <p:cNvSpPr>
            <a:spLocks noGrp="1"/>
          </p:cNvSpPr>
          <p:nvPr>
            <p:ph type="sldNum" sz="quarter" idx="12"/>
          </p:nvPr>
        </p:nvSpPr>
        <p:spPr/>
        <p:txBody>
          <a:bodyPr/>
          <a:lstStyle/>
          <a:p>
            <a:fld id="{733122C9-A0B9-462F-8757-0847AD287B63}" type="slidenum">
              <a:rPr lang="fr-FR" smtClean="0"/>
              <a:pPr/>
              <a:t>8</a:t>
            </a:fld>
            <a:endParaRPr lang="fr-FR" dirty="0"/>
          </a:p>
        </p:txBody>
      </p:sp>
      <p:sp>
        <p:nvSpPr>
          <p:cNvPr id="6" name="Espace réservé de la date 5">
            <a:extLst>
              <a:ext uri="{FF2B5EF4-FFF2-40B4-BE49-F238E27FC236}">
                <a16:creationId xmlns:a16="http://schemas.microsoft.com/office/drawing/2014/main" id="{438054E4-0BBA-95C7-4B30-C37FAD7816F7}"/>
              </a:ext>
            </a:extLst>
          </p:cNvPr>
          <p:cNvSpPr>
            <a:spLocks noGrp="1"/>
          </p:cNvSpPr>
          <p:nvPr>
            <p:ph type="dt" sz="half" idx="2"/>
          </p:nvPr>
        </p:nvSpPr>
        <p:spPr/>
        <p:txBody>
          <a:bodyPr/>
          <a:lstStyle/>
          <a:p>
            <a:fld id="{251C71F6-E0A6-1740-B64F-38F332886BAF}" type="datetime1">
              <a:rPr lang="fr-FR" cap="all" smtClean="0"/>
              <a:pPr/>
              <a:t>07/07/2025</a:t>
            </a:fld>
            <a:endParaRPr lang="fr-FR" cap="all" dirty="0"/>
          </a:p>
        </p:txBody>
      </p:sp>
      <p:sp>
        <p:nvSpPr>
          <p:cNvPr id="7" name="Titre 6">
            <a:extLst>
              <a:ext uri="{FF2B5EF4-FFF2-40B4-BE49-F238E27FC236}">
                <a16:creationId xmlns:a16="http://schemas.microsoft.com/office/drawing/2014/main" id="{69D0C478-AEEE-0C00-238B-03C5581726A1}"/>
              </a:ext>
            </a:extLst>
          </p:cNvPr>
          <p:cNvSpPr>
            <a:spLocks noGrp="1"/>
          </p:cNvSpPr>
          <p:nvPr>
            <p:ph type="title"/>
          </p:nvPr>
        </p:nvSpPr>
        <p:spPr/>
        <p:txBody>
          <a:bodyPr/>
          <a:lstStyle/>
          <a:p>
            <a:pPr algn="ctr"/>
            <a:r>
              <a:rPr lang="fr-FR" dirty="0"/>
              <a:t>Champ d’application</a:t>
            </a:r>
          </a:p>
        </p:txBody>
      </p:sp>
      <p:sp>
        <p:nvSpPr>
          <p:cNvPr id="8" name="Espace réservé du pied de page 7">
            <a:extLst>
              <a:ext uri="{FF2B5EF4-FFF2-40B4-BE49-F238E27FC236}">
                <a16:creationId xmlns:a16="http://schemas.microsoft.com/office/drawing/2014/main" id="{B95C94EB-94C5-8ADF-5031-D062AF7DB6D1}"/>
              </a:ext>
            </a:extLst>
          </p:cNvPr>
          <p:cNvSpPr>
            <a:spLocks noGrp="1"/>
          </p:cNvSpPr>
          <p:nvPr>
            <p:ph type="ftr" sz="quarter" idx="3"/>
          </p:nvPr>
        </p:nvSpPr>
        <p:spPr/>
        <p:txBody>
          <a:bodyPr/>
          <a:lstStyle/>
          <a:p>
            <a:r>
              <a:rPr lang="fr-FR"/>
              <a:t>Direction régionale de l'économie, de l'emploi, du travail et des solidarités</a:t>
            </a:r>
            <a:endParaRPr lang="fr-FR" dirty="0"/>
          </a:p>
        </p:txBody>
      </p:sp>
      <p:cxnSp>
        <p:nvCxnSpPr>
          <p:cNvPr id="10" name="Connecteur droit avec flèche 9">
            <a:extLst>
              <a:ext uri="{FF2B5EF4-FFF2-40B4-BE49-F238E27FC236}">
                <a16:creationId xmlns:a16="http://schemas.microsoft.com/office/drawing/2014/main" id="{9A1E24A6-913E-FC0B-6D48-FFCFD221EB41}"/>
              </a:ext>
            </a:extLst>
          </p:cNvPr>
          <p:cNvCxnSpPr>
            <a:cxnSpLocks/>
          </p:cNvCxnSpPr>
          <p:nvPr/>
        </p:nvCxnSpPr>
        <p:spPr>
          <a:xfrm>
            <a:off x="2868782" y="1707654"/>
            <a:ext cx="335940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 name="Espace réservé du texte 2">
            <a:extLst>
              <a:ext uri="{FF2B5EF4-FFF2-40B4-BE49-F238E27FC236}">
                <a16:creationId xmlns:a16="http://schemas.microsoft.com/office/drawing/2014/main" id="{134E89E5-EC5A-CFD4-E8C1-0E5D8A8538EE}"/>
              </a:ext>
            </a:extLst>
          </p:cNvPr>
          <p:cNvSpPr txBox="1">
            <a:spLocks/>
          </p:cNvSpPr>
          <p:nvPr/>
        </p:nvSpPr>
        <p:spPr bwMode="gray">
          <a:xfrm>
            <a:off x="179512" y="1578419"/>
            <a:ext cx="4153885" cy="2880320"/>
          </a:xfrm>
          <a:prstGeom prst="rect">
            <a:avLst/>
          </a:prstGeom>
        </p:spPr>
        <p:txBody>
          <a:bodyPr vert="horz" lIns="0" tIns="0" rIns="0" bIns="0" rtlCol="0" anchor="t" anchorCtr="0">
            <a:noAutofit/>
          </a:bodyPr>
          <a:lstStyle>
            <a:lvl1pPr marL="144000" indent="-144000" algn="l" defTabSz="914400" rtl="0" eaLnBrk="1" latinLnBrk="0" hangingPunct="1">
              <a:lnSpc>
                <a:spcPct val="100000"/>
              </a:lnSpc>
              <a:spcBef>
                <a:spcPts val="400"/>
              </a:spcBef>
              <a:spcAft>
                <a:spcPts val="800"/>
              </a:spcAft>
              <a:buFont typeface="+mj-lt"/>
              <a:buAutoNum type="arabicPeriod"/>
              <a:tabLst/>
              <a:defRPr sz="1400" b="1" kern="1200">
                <a:solidFill>
                  <a:schemeClr val="tx1"/>
                </a:solidFill>
                <a:latin typeface="Marianne" panose="02000000000000000000" pitchFamily="2" charset="0"/>
                <a:ea typeface="+mn-ea"/>
                <a:cs typeface="+mn-cs"/>
              </a:defRPr>
            </a:lvl1pPr>
            <a:lvl2pPr marL="324000" indent="-144000" algn="l" defTabSz="914400" rtl="0" eaLnBrk="1" latinLnBrk="0" hangingPunct="1">
              <a:lnSpc>
                <a:spcPct val="100000"/>
              </a:lnSpc>
              <a:spcBef>
                <a:spcPts val="600"/>
              </a:spcBef>
              <a:spcAft>
                <a:spcPts val="800"/>
              </a:spcAft>
              <a:buSzPct val="100000"/>
              <a:buFont typeface="+mj-lt"/>
              <a:buAutoNum type="alphaLcPeriod"/>
              <a:defRPr sz="1200" kern="1200">
                <a:solidFill>
                  <a:schemeClr val="tx1"/>
                </a:solidFill>
                <a:latin typeface="Marianne" panose="02000000000000000000" pitchFamily="2" charset="0"/>
                <a:ea typeface="+mn-ea"/>
                <a:cs typeface="+mn-cs"/>
              </a:defRPr>
            </a:lvl2pPr>
            <a:lvl3pPr marL="531450" indent="-171450" algn="l" defTabSz="914400" rtl="0" eaLnBrk="1" latinLnBrk="0" hangingPunct="1">
              <a:lnSpc>
                <a:spcPct val="100000"/>
              </a:lnSpc>
              <a:spcBef>
                <a:spcPts val="100"/>
              </a:spcBef>
              <a:spcAft>
                <a:spcPts val="100"/>
              </a:spcAft>
              <a:buSzPct val="100000"/>
              <a:buFont typeface="Wingdings" pitchFamily="2" charset="2"/>
              <a:buChar char="§"/>
              <a:defRPr sz="1000" kern="1200">
                <a:solidFill>
                  <a:schemeClr val="tx1"/>
                </a:solidFill>
                <a:latin typeface="Marianne" panose="02000000000000000000" pitchFamily="2" charset="0"/>
                <a:ea typeface="+mn-ea"/>
                <a:cs typeface="+mn-cs"/>
              </a:defRPr>
            </a:lvl3pPr>
            <a:lvl4pPr marL="711450" indent="-171450" algn="l" defTabSz="914400" rtl="0" eaLnBrk="1" latinLnBrk="0" hangingPunct="1">
              <a:lnSpc>
                <a:spcPct val="100000"/>
              </a:lnSpc>
              <a:spcBef>
                <a:spcPts val="100"/>
              </a:spcBef>
              <a:spcAft>
                <a:spcPts val="100"/>
              </a:spcAft>
              <a:buSzPct val="100000"/>
              <a:buFont typeface="Arial" panose="020B0604020202020204" pitchFamily="34" charset="0"/>
              <a:buChar char="•"/>
              <a:defRPr sz="800" kern="1200">
                <a:solidFill>
                  <a:schemeClr val="tx1"/>
                </a:solidFill>
                <a:latin typeface="Marianne" panose="02000000000000000000" pitchFamily="2" charset="0"/>
                <a:ea typeface="+mn-ea"/>
                <a:cs typeface="+mn-cs"/>
              </a:defRPr>
            </a:lvl4pPr>
            <a:lvl5pPr marL="927450" indent="-171450" algn="l" defTabSz="914400" rtl="0" eaLnBrk="1" latinLnBrk="0" hangingPunct="1">
              <a:lnSpc>
                <a:spcPct val="100000"/>
              </a:lnSpc>
              <a:spcBef>
                <a:spcPts val="100"/>
              </a:spcBef>
              <a:spcAft>
                <a:spcPts val="100"/>
              </a:spcAft>
              <a:buSzPct val="100000"/>
              <a:buFont typeface="Wingdings" pitchFamily="2" charset="2"/>
              <a:buChar char="§"/>
              <a:defRPr sz="700" kern="1200">
                <a:solidFill>
                  <a:schemeClr val="tx1"/>
                </a:solidFill>
                <a:latin typeface="Marianne" panose="02000000000000000000"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mj-lt"/>
              <a:buNone/>
            </a:pPr>
            <a:r>
              <a:rPr lang="fr-FR" sz="1800" dirty="0"/>
              <a:t>Avant</a:t>
            </a:r>
          </a:p>
          <a:p>
            <a:pPr marL="0" indent="0">
              <a:buNone/>
            </a:pPr>
            <a:r>
              <a:rPr lang="fr-FR" b="0" i="0" dirty="0">
                <a:effectLst/>
              </a:rPr>
              <a:t>L’obligation de prévention contre les chaleurs élevées s’appliquait essentiellement au secteur du </a:t>
            </a:r>
            <a:r>
              <a:rPr lang="fr-FR" i="0" dirty="0">
                <a:effectLst/>
              </a:rPr>
              <a:t>BTP</a:t>
            </a:r>
            <a:endParaRPr lang="fr-FR" dirty="0"/>
          </a:p>
          <a:p>
            <a:pPr marL="0" indent="0" algn="just">
              <a:buFont typeface="+mj-lt"/>
              <a:buNone/>
            </a:pPr>
            <a:endParaRPr lang="fr-FR" dirty="0"/>
          </a:p>
          <a:p>
            <a:pPr marL="0" indent="0">
              <a:buFont typeface="+mj-lt"/>
              <a:buNone/>
            </a:pPr>
            <a:endParaRPr lang="fr-FR" dirty="0"/>
          </a:p>
        </p:txBody>
      </p:sp>
      <p:sp>
        <p:nvSpPr>
          <p:cNvPr id="15" name="Espace réservé du texte 2">
            <a:extLst>
              <a:ext uri="{FF2B5EF4-FFF2-40B4-BE49-F238E27FC236}">
                <a16:creationId xmlns:a16="http://schemas.microsoft.com/office/drawing/2014/main" id="{CE9DD3D7-AFAF-D1C8-D48F-91B3C60C4793}"/>
              </a:ext>
            </a:extLst>
          </p:cNvPr>
          <p:cNvSpPr txBox="1">
            <a:spLocks/>
          </p:cNvSpPr>
          <p:nvPr/>
        </p:nvSpPr>
        <p:spPr bwMode="gray">
          <a:xfrm>
            <a:off x="4810603" y="1578419"/>
            <a:ext cx="4153885" cy="2880320"/>
          </a:xfrm>
          <a:prstGeom prst="rect">
            <a:avLst/>
          </a:prstGeom>
        </p:spPr>
        <p:txBody>
          <a:bodyPr vert="horz" lIns="0" tIns="0" rIns="0" bIns="0" rtlCol="0" anchor="t" anchorCtr="0">
            <a:noAutofit/>
          </a:bodyPr>
          <a:lstStyle>
            <a:lvl1pPr marL="144000" indent="-144000" algn="l" defTabSz="914400" rtl="0" eaLnBrk="1" latinLnBrk="0" hangingPunct="1">
              <a:lnSpc>
                <a:spcPct val="100000"/>
              </a:lnSpc>
              <a:spcBef>
                <a:spcPts val="400"/>
              </a:spcBef>
              <a:spcAft>
                <a:spcPts val="800"/>
              </a:spcAft>
              <a:buFont typeface="+mj-lt"/>
              <a:buAutoNum type="arabicPeriod"/>
              <a:tabLst/>
              <a:defRPr sz="1400" b="1" kern="1200">
                <a:solidFill>
                  <a:schemeClr val="tx1"/>
                </a:solidFill>
                <a:latin typeface="Marianne" panose="02000000000000000000" pitchFamily="2" charset="0"/>
                <a:ea typeface="+mn-ea"/>
                <a:cs typeface="+mn-cs"/>
              </a:defRPr>
            </a:lvl1pPr>
            <a:lvl2pPr marL="324000" indent="-144000" algn="l" defTabSz="914400" rtl="0" eaLnBrk="1" latinLnBrk="0" hangingPunct="1">
              <a:lnSpc>
                <a:spcPct val="100000"/>
              </a:lnSpc>
              <a:spcBef>
                <a:spcPts val="600"/>
              </a:spcBef>
              <a:spcAft>
                <a:spcPts val="800"/>
              </a:spcAft>
              <a:buSzPct val="100000"/>
              <a:buFont typeface="+mj-lt"/>
              <a:buAutoNum type="alphaLcPeriod"/>
              <a:defRPr sz="1200" kern="1200">
                <a:solidFill>
                  <a:schemeClr val="tx1"/>
                </a:solidFill>
                <a:latin typeface="Marianne" panose="02000000000000000000" pitchFamily="2" charset="0"/>
                <a:ea typeface="+mn-ea"/>
                <a:cs typeface="+mn-cs"/>
              </a:defRPr>
            </a:lvl2pPr>
            <a:lvl3pPr marL="531450" indent="-171450" algn="l" defTabSz="914400" rtl="0" eaLnBrk="1" latinLnBrk="0" hangingPunct="1">
              <a:lnSpc>
                <a:spcPct val="100000"/>
              </a:lnSpc>
              <a:spcBef>
                <a:spcPts val="100"/>
              </a:spcBef>
              <a:spcAft>
                <a:spcPts val="100"/>
              </a:spcAft>
              <a:buSzPct val="100000"/>
              <a:buFont typeface="Wingdings" pitchFamily="2" charset="2"/>
              <a:buChar char="§"/>
              <a:defRPr sz="1000" kern="1200">
                <a:solidFill>
                  <a:schemeClr val="tx1"/>
                </a:solidFill>
                <a:latin typeface="Marianne" panose="02000000000000000000" pitchFamily="2" charset="0"/>
                <a:ea typeface="+mn-ea"/>
                <a:cs typeface="+mn-cs"/>
              </a:defRPr>
            </a:lvl3pPr>
            <a:lvl4pPr marL="711450" indent="-171450" algn="l" defTabSz="914400" rtl="0" eaLnBrk="1" latinLnBrk="0" hangingPunct="1">
              <a:lnSpc>
                <a:spcPct val="100000"/>
              </a:lnSpc>
              <a:spcBef>
                <a:spcPts val="100"/>
              </a:spcBef>
              <a:spcAft>
                <a:spcPts val="100"/>
              </a:spcAft>
              <a:buSzPct val="100000"/>
              <a:buFont typeface="Arial" panose="020B0604020202020204" pitchFamily="34" charset="0"/>
              <a:buChar char="•"/>
              <a:defRPr sz="800" kern="1200">
                <a:solidFill>
                  <a:schemeClr val="tx1"/>
                </a:solidFill>
                <a:latin typeface="Marianne" panose="02000000000000000000" pitchFamily="2" charset="0"/>
                <a:ea typeface="+mn-ea"/>
                <a:cs typeface="+mn-cs"/>
              </a:defRPr>
            </a:lvl4pPr>
            <a:lvl5pPr marL="927450" indent="-171450" algn="l" defTabSz="914400" rtl="0" eaLnBrk="1" latinLnBrk="0" hangingPunct="1">
              <a:lnSpc>
                <a:spcPct val="100000"/>
              </a:lnSpc>
              <a:spcBef>
                <a:spcPts val="100"/>
              </a:spcBef>
              <a:spcAft>
                <a:spcPts val="100"/>
              </a:spcAft>
              <a:buSzPct val="100000"/>
              <a:buFont typeface="Wingdings" pitchFamily="2" charset="2"/>
              <a:buChar char="§"/>
              <a:defRPr sz="700" kern="1200">
                <a:solidFill>
                  <a:schemeClr val="tx1"/>
                </a:solidFill>
                <a:latin typeface="Marianne" panose="02000000000000000000"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mj-lt"/>
              <a:buNone/>
            </a:pPr>
            <a:r>
              <a:rPr lang="fr-FR" sz="1800" dirty="0"/>
              <a:t>Après</a:t>
            </a:r>
          </a:p>
          <a:p>
            <a:pPr marL="0" indent="0" algn="just">
              <a:buNone/>
            </a:pPr>
            <a:r>
              <a:rPr lang="fr-FR" b="0" dirty="0"/>
              <a:t>Par la création d’un nouveau chapitre dans le code, l’obligation de prévention contre les chaleurs élevées est </a:t>
            </a:r>
            <a:r>
              <a:rPr lang="fr-FR" b="0" i="0" dirty="0">
                <a:effectLst/>
              </a:rPr>
              <a:t>élargie à </a:t>
            </a:r>
            <a:r>
              <a:rPr lang="fr-FR" b="1" i="0" dirty="0">
                <a:effectLst/>
              </a:rPr>
              <a:t>tous les secteurs</a:t>
            </a:r>
            <a:r>
              <a:rPr lang="fr-FR" b="0" i="0" dirty="0">
                <a:effectLst/>
              </a:rPr>
              <a:t> d’activité </a:t>
            </a:r>
            <a:r>
              <a:rPr lang="fr-FR" b="1" i="0" dirty="0">
                <a:effectLst/>
              </a:rPr>
              <a:t>peu importe l’environnement de travail (poste en intérieur ou en extérieur)</a:t>
            </a:r>
          </a:p>
          <a:p>
            <a:pPr marL="0" indent="0" algn="just">
              <a:buNone/>
            </a:pPr>
            <a:r>
              <a:rPr lang="fr-FR" b="0" dirty="0"/>
              <a:t>Les dispositions sur la prévention des risques liés aux épisodes de chaleur intense sont applicables aux travaux forestiers et sylvicoles ( </a:t>
            </a:r>
            <a:r>
              <a:rPr lang="fr-FR" b="0" dirty="0">
                <a:hlinkClick r:id="rId3"/>
              </a:rPr>
              <a:t>R717-78-18</a:t>
            </a:r>
            <a:r>
              <a:rPr lang="fr-FR" b="0" dirty="0"/>
              <a:t> et </a:t>
            </a:r>
            <a:r>
              <a:rPr lang="fr-FR" b="0" dirty="0">
                <a:hlinkClick r:id="rId4"/>
              </a:rPr>
              <a:t>R717-78-19</a:t>
            </a:r>
            <a:r>
              <a:rPr lang="fr-FR" b="0" dirty="0"/>
              <a:t> du Code rural et de la pèche maritime)</a:t>
            </a:r>
          </a:p>
          <a:p>
            <a:pPr marL="0" indent="0" algn="just">
              <a:buNone/>
            </a:pPr>
            <a:endParaRPr lang="fr-FR" dirty="0"/>
          </a:p>
          <a:p>
            <a:pPr marL="0" indent="0" algn="just">
              <a:buFont typeface="+mj-lt"/>
              <a:buNone/>
            </a:pPr>
            <a:endParaRPr lang="fr-FR" b="0" dirty="0"/>
          </a:p>
          <a:p>
            <a:pPr marL="0" indent="0" algn="just">
              <a:buFont typeface="+mj-lt"/>
              <a:buNone/>
            </a:pPr>
            <a:endParaRPr lang="fr-FR" dirty="0"/>
          </a:p>
          <a:p>
            <a:pPr marL="0" indent="0">
              <a:buFont typeface="+mj-lt"/>
              <a:buNone/>
            </a:pPr>
            <a:endParaRPr lang="fr-FR" dirty="0"/>
          </a:p>
        </p:txBody>
      </p:sp>
    </p:spTree>
    <p:extLst>
      <p:ext uri="{BB962C8B-B14F-4D97-AF65-F5344CB8AC3E}">
        <p14:creationId xmlns:p14="http://schemas.microsoft.com/office/powerpoint/2010/main" val="16859444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E935E1FE-63C4-F75A-3BE9-A1794295F38E}"/>
              </a:ext>
            </a:extLst>
          </p:cNvPr>
          <p:cNvSpPr>
            <a:spLocks noGrp="1"/>
          </p:cNvSpPr>
          <p:nvPr>
            <p:ph type="sldNum" sz="quarter" idx="12"/>
          </p:nvPr>
        </p:nvSpPr>
        <p:spPr/>
        <p:txBody>
          <a:bodyPr/>
          <a:lstStyle/>
          <a:p>
            <a:fld id="{733122C9-A0B9-462F-8757-0847AD287B63}" type="slidenum">
              <a:rPr lang="fr-FR" smtClean="0"/>
              <a:pPr/>
              <a:t>9</a:t>
            </a:fld>
            <a:endParaRPr lang="fr-FR" dirty="0"/>
          </a:p>
        </p:txBody>
      </p:sp>
      <p:sp>
        <p:nvSpPr>
          <p:cNvPr id="6" name="Espace réservé de la date 5">
            <a:extLst>
              <a:ext uri="{FF2B5EF4-FFF2-40B4-BE49-F238E27FC236}">
                <a16:creationId xmlns:a16="http://schemas.microsoft.com/office/drawing/2014/main" id="{438054E4-0BBA-95C7-4B30-C37FAD7816F7}"/>
              </a:ext>
            </a:extLst>
          </p:cNvPr>
          <p:cNvSpPr>
            <a:spLocks noGrp="1"/>
          </p:cNvSpPr>
          <p:nvPr>
            <p:ph type="dt" sz="half" idx="2"/>
          </p:nvPr>
        </p:nvSpPr>
        <p:spPr/>
        <p:txBody>
          <a:bodyPr/>
          <a:lstStyle/>
          <a:p>
            <a:fld id="{251C71F6-E0A6-1740-B64F-38F332886BAF}" type="datetime1">
              <a:rPr lang="fr-FR" cap="all" smtClean="0"/>
              <a:pPr/>
              <a:t>07/07/2025</a:t>
            </a:fld>
            <a:endParaRPr lang="fr-FR" cap="all" dirty="0"/>
          </a:p>
        </p:txBody>
      </p:sp>
      <p:sp>
        <p:nvSpPr>
          <p:cNvPr id="4" name="Espace réservé du texte 3">
            <a:extLst>
              <a:ext uri="{FF2B5EF4-FFF2-40B4-BE49-F238E27FC236}">
                <a16:creationId xmlns:a16="http://schemas.microsoft.com/office/drawing/2014/main" id="{2DD306BC-2872-4A7A-F799-61AEB7A3E0A8}"/>
              </a:ext>
            </a:extLst>
          </p:cNvPr>
          <p:cNvSpPr>
            <a:spLocks noGrp="1"/>
          </p:cNvSpPr>
          <p:nvPr>
            <p:ph type="body" sz="quarter" idx="13"/>
          </p:nvPr>
        </p:nvSpPr>
        <p:spPr/>
        <p:txBody>
          <a:bodyPr/>
          <a:lstStyle/>
          <a:p>
            <a:pPr marL="0" indent="0" algn="ctr">
              <a:buNone/>
            </a:pPr>
            <a:endParaRPr lang="fr-FR" sz="1800" b="0" i="0" dirty="0">
              <a:effectLst/>
            </a:endParaRPr>
          </a:p>
          <a:p>
            <a:endParaRPr lang="fr-FR" dirty="0"/>
          </a:p>
        </p:txBody>
      </p:sp>
      <p:sp>
        <p:nvSpPr>
          <p:cNvPr id="7" name="Titre 6">
            <a:extLst>
              <a:ext uri="{FF2B5EF4-FFF2-40B4-BE49-F238E27FC236}">
                <a16:creationId xmlns:a16="http://schemas.microsoft.com/office/drawing/2014/main" id="{69D0C478-AEEE-0C00-238B-03C5581726A1}"/>
              </a:ext>
            </a:extLst>
          </p:cNvPr>
          <p:cNvSpPr>
            <a:spLocks noGrp="1"/>
          </p:cNvSpPr>
          <p:nvPr>
            <p:ph type="title"/>
          </p:nvPr>
        </p:nvSpPr>
        <p:spPr/>
        <p:txBody>
          <a:bodyPr>
            <a:normAutofit fontScale="90000"/>
          </a:bodyPr>
          <a:lstStyle/>
          <a:p>
            <a:pPr algn="ctr"/>
            <a:br>
              <a:rPr lang="fr-FR" dirty="0"/>
            </a:br>
            <a:endParaRPr lang="fr-FR" dirty="0"/>
          </a:p>
        </p:txBody>
      </p:sp>
      <p:sp>
        <p:nvSpPr>
          <p:cNvPr id="9" name="Espace réservé du texte 8">
            <a:extLst>
              <a:ext uri="{FF2B5EF4-FFF2-40B4-BE49-F238E27FC236}">
                <a16:creationId xmlns:a16="http://schemas.microsoft.com/office/drawing/2014/main" id="{8BA1CA93-79EB-6210-3EDD-4FC3E09535F7}"/>
              </a:ext>
            </a:extLst>
          </p:cNvPr>
          <p:cNvSpPr>
            <a:spLocks noGrp="1"/>
          </p:cNvSpPr>
          <p:nvPr>
            <p:ph type="body" sz="quarter" idx="14"/>
          </p:nvPr>
        </p:nvSpPr>
        <p:spPr>
          <a:xfrm>
            <a:off x="323570" y="1707653"/>
            <a:ext cx="8424614" cy="3066043"/>
          </a:xfrm>
        </p:spPr>
        <p:txBody>
          <a:bodyPr/>
          <a:lstStyle/>
          <a:p>
            <a:pPr marL="0" indent="0">
              <a:buNone/>
            </a:pPr>
            <a:endParaRPr lang="fr-FR" sz="1600" b="0" i="0" dirty="0">
              <a:effectLst/>
            </a:endParaRPr>
          </a:p>
          <a:p>
            <a:pPr marL="0" indent="0">
              <a:buNone/>
            </a:pPr>
            <a:r>
              <a:rPr lang="fr-FR" sz="1600" b="0" i="0" dirty="0">
                <a:effectLst/>
              </a:rPr>
              <a:t>L’activation du dispositif de vigilance « canicule » de Météo France déclenche </a:t>
            </a:r>
            <a:r>
              <a:rPr lang="fr-FR" sz="1600" b="1" i="0" dirty="0">
                <a:effectLst/>
              </a:rPr>
              <a:t>automatiquement </a:t>
            </a:r>
            <a:r>
              <a:rPr lang="fr-FR" sz="1600" b="0" dirty="0"/>
              <a:t>une obligation</a:t>
            </a:r>
            <a:r>
              <a:rPr lang="fr-FR" sz="1600" b="0" i="0" dirty="0">
                <a:effectLst/>
              </a:rPr>
              <a:t> de mise en place de mesures pour protéger les travailleurs.</a:t>
            </a:r>
          </a:p>
          <a:p>
            <a:pPr marL="0" indent="0">
              <a:buNone/>
            </a:pPr>
            <a:endParaRPr lang="fr-FR" sz="1600" b="0" i="0" dirty="0">
              <a:effectLst/>
            </a:endParaRPr>
          </a:p>
          <a:p>
            <a:pPr marL="0" indent="0">
              <a:buNone/>
            </a:pPr>
            <a:r>
              <a:rPr lang="fr-FR" sz="1600" dirty="0"/>
              <a:t>Ce dispositif signale le niveau de danger de chaque vague de chaleur par un code couleur. </a:t>
            </a:r>
            <a:endParaRPr lang="fr-FR" sz="1600" b="0" i="0" dirty="0">
              <a:effectLst/>
            </a:endParaRPr>
          </a:p>
          <a:p>
            <a:pPr marL="0" indent="0">
              <a:buNone/>
            </a:pPr>
            <a:endParaRPr lang="fr-FR" sz="1600" b="0" dirty="0"/>
          </a:p>
          <a:p>
            <a:pPr marL="0" indent="0">
              <a:buNone/>
            </a:pPr>
            <a:r>
              <a:rPr lang="fr-FR" sz="1600" b="1" dirty="0">
                <a:effectLst/>
              </a:rPr>
              <a:t>L’</a:t>
            </a:r>
            <a:r>
              <a:rPr lang="fr-FR" sz="1600" b="1" dirty="0"/>
              <a:t>é</a:t>
            </a:r>
            <a:r>
              <a:rPr lang="fr-FR" sz="1600" b="1" dirty="0">
                <a:effectLst/>
              </a:rPr>
              <a:t>pisode de chaleur intense qui déclenche l’application des articles R 4463-1 et suivants du code du travail </a:t>
            </a:r>
            <a:r>
              <a:rPr lang="fr-FR" sz="1600" b="0" dirty="0">
                <a:effectLst/>
              </a:rPr>
              <a:t>est défini par </a:t>
            </a:r>
            <a:r>
              <a:rPr lang="fr-FR" sz="1600" dirty="0"/>
              <a:t>l’atteinte du seuil de niveau de vigilance « jaune » ou « orange » ou « rouge » </a:t>
            </a:r>
          </a:p>
          <a:p>
            <a:endParaRPr lang="fr-FR" dirty="0"/>
          </a:p>
        </p:txBody>
      </p:sp>
      <p:sp>
        <p:nvSpPr>
          <p:cNvPr id="8" name="Espace réservé du pied de page 7">
            <a:extLst>
              <a:ext uri="{FF2B5EF4-FFF2-40B4-BE49-F238E27FC236}">
                <a16:creationId xmlns:a16="http://schemas.microsoft.com/office/drawing/2014/main" id="{B95C94EB-94C5-8ADF-5031-D062AF7DB6D1}"/>
              </a:ext>
            </a:extLst>
          </p:cNvPr>
          <p:cNvSpPr>
            <a:spLocks noGrp="1"/>
          </p:cNvSpPr>
          <p:nvPr>
            <p:ph type="ftr" sz="quarter" idx="3"/>
          </p:nvPr>
        </p:nvSpPr>
        <p:spPr/>
        <p:txBody>
          <a:bodyPr/>
          <a:lstStyle/>
          <a:p>
            <a:r>
              <a:rPr lang="fr-FR" dirty="0"/>
              <a:t>Direction régionale</a:t>
            </a:r>
          </a:p>
          <a:p>
            <a:r>
              <a:rPr lang="fr-FR" dirty="0"/>
              <a:t> de l'économie, de l'emploi, </a:t>
            </a:r>
          </a:p>
          <a:p>
            <a:r>
              <a:rPr lang="fr-FR" dirty="0"/>
              <a:t>du travail et des solidarités d’Occitanie</a:t>
            </a:r>
          </a:p>
        </p:txBody>
      </p:sp>
      <p:sp>
        <p:nvSpPr>
          <p:cNvPr id="12" name="Espace réservé du texte 2">
            <a:extLst>
              <a:ext uri="{FF2B5EF4-FFF2-40B4-BE49-F238E27FC236}">
                <a16:creationId xmlns:a16="http://schemas.microsoft.com/office/drawing/2014/main" id="{134E89E5-EC5A-CFD4-E8C1-0E5D8A8538EE}"/>
              </a:ext>
            </a:extLst>
          </p:cNvPr>
          <p:cNvSpPr txBox="1">
            <a:spLocks/>
          </p:cNvSpPr>
          <p:nvPr/>
        </p:nvSpPr>
        <p:spPr bwMode="gray">
          <a:xfrm>
            <a:off x="179512" y="1578419"/>
            <a:ext cx="4153885" cy="2880320"/>
          </a:xfrm>
          <a:prstGeom prst="rect">
            <a:avLst/>
          </a:prstGeom>
        </p:spPr>
        <p:txBody>
          <a:bodyPr vert="horz" lIns="0" tIns="0" rIns="0" bIns="0" rtlCol="0" anchor="t" anchorCtr="0">
            <a:noAutofit/>
          </a:bodyPr>
          <a:lstStyle>
            <a:lvl1pPr marL="144000" indent="-144000" algn="l" defTabSz="914400" rtl="0" eaLnBrk="1" latinLnBrk="0" hangingPunct="1">
              <a:lnSpc>
                <a:spcPct val="100000"/>
              </a:lnSpc>
              <a:spcBef>
                <a:spcPts val="400"/>
              </a:spcBef>
              <a:spcAft>
                <a:spcPts val="800"/>
              </a:spcAft>
              <a:buFont typeface="+mj-lt"/>
              <a:buAutoNum type="arabicPeriod"/>
              <a:tabLst/>
              <a:defRPr sz="1400" b="1" kern="1200">
                <a:solidFill>
                  <a:schemeClr val="tx1"/>
                </a:solidFill>
                <a:latin typeface="Marianne" panose="02000000000000000000" pitchFamily="2" charset="0"/>
                <a:ea typeface="+mn-ea"/>
                <a:cs typeface="+mn-cs"/>
              </a:defRPr>
            </a:lvl1pPr>
            <a:lvl2pPr marL="324000" indent="-144000" algn="l" defTabSz="914400" rtl="0" eaLnBrk="1" latinLnBrk="0" hangingPunct="1">
              <a:lnSpc>
                <a:spcPct val="100000"/>
              </a:lnSpc>
              <a:spcBef>
                <a:spcPts val="600"/>
              </a:spcBef>
              <a:spcAft>
                <a:spcPts val="800"/>
              </a:spcAft>
              <a:buSzPct val="100000"/>
              <a:buFont typeface="+mj-lt"/>
              <a:buAutoNum type="alphaLcPeriod"/>
              <a:defRPr sz="1200" kern="1200">
                <a:solidFill>
                  <a:schemeClr val="tx1"/>
                </a:solidFill>
                <a:latin typeface="Marianne" panose="02000000000000000000" pitchFamily="2" charset="0"/>
                <a:ea typeface="+mn-ea"/>
                <a:cs typeface="+mn-cs"/>
              </a:defRPr>
            </a:lvl2pPr>
            <a:lvl3pPr marL="531450" indent="-171450" algn="l" defTabSz="914400" rtl="0" eaLnBrk="1" latinLnBrk="0" hangingPunct="1">
              <a:lnSpc>
                <a:spcPct val="100000"/>
              </a:lnSpc>
              <a:spcBef>
                <a:spcPts val="100"/>
              </a:spcBef>
              <a:spcAft>
                <a:spcPts val="100"/>
              </a:spcAft>
              <a:buSzPct val="100000"/>
              <a:buFont typeface="Wingdings" pitchFamily="2" charset="2"/>
              <a:buChar char="§"/>
              <a:defRPr sz="1000" kern="1200">
                <a:solidFill>
                  <a:schemeClr val="tx1"/>
                </a:solidFill>
                <a:latin typeface="Marianne" panose="02000000000000000000" pitchFamily="2" charset="0"/>
                <a:ea typeface="+mn-ea"/>
                <a:cs typeface="+mn-cs"/>
              </a:defRPr>
            </a:lvl3pPr>
            <a:lvl4pPr marL="711450" indent="-171450" algn="l" defTabSz="914400" rtl="0" eaLnBrk="1" latinLnBrk="0" hangingPunct="1">
              <a:lnSpc>
                <a:spcPct val="100000"/>
              </a:lnSpc>
              <a:spcBef>
                <a:spcPts val="100"/>
              </a:spcBef>
              <a:spcAft>
                <a:spcPts val="100"/>
              </a:spcAft>
              <a:buSzPct val="100000"/>
              <a:buFont typeface="Arial" panose="020B0604020202020204" pitchFamily="34" charset="0"/>
              <a:buChar char="•"/>
              <a:defRPr sz="800" kern="1200">
                <a:solidFill>
                  <a:schemeClr val="tx1"/>
                </a:solidFill>
                <a:latin typeface="Marianne" panose="02000000000000000000" pitchFamily="2" charset="0"/>
                <a:ea typeface="+mn-ea"/>
                <a:cs typeface="+mn-cs"/>
              </a:defRPr>
            </a:lvl4pPr>
            <a:lvl5pPr marL="927450" indent="-171450" algn="l" defTabSz="914400" rtl="0" eaLnBrk="1" latinLnBrk="0" hangingPunct="1">
              <a:lnSpc>
                <a:spcPct val="100000"/>
              </a:lnSpc>
              <a:spcBef>
                <a:spcPts val="100"/>
              </a:spcBef>
              <a:spcAft>
                <a:spcPts val="100"/>
              </a:spcAft>
              <a:buSzPct val="100000"/>
              <a:buFont typeface="Wingdings" pitchFamily="2" charset="2"/>
              <a:buChar char="§"/>
              <a:defRPr sz="700" kern="1200">
                <a:solidFill>
                  <a:schemeClr val="tx1"/>
                </a:solidFill>
                <a:latin typeface="Marianne" panose="02000000000000000000"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Font typeface="+mj-lt"/>
              <a:buNone/>
            </a:pPr>
            <a:endParaRPr lang="fr-FR" dirty="0"/>
          </a:p>
          <a:p>
            <a:pPr marL="0" indent="0">
              <a:buFont typeface="+mj-lt"/>
              <a:buNone/>
            </a:pPr>
            <a:endParaRPr lang="fr-FR" dirty="0"/>
          </a:p>
        </p:txBody>
      </p:sp>
      <p:sp>
        <p:nvSpPr>
          <p:cNvPr id="15" name="Espace réservé du texte 2">
            <a:extLst>
              <a:ext uri="{FF2B5EF4-FFF2-40B4-BE49-F238E27FC236}">
                <a16:creationId xmlns:a16="http://schemas.microsoft.com/office/drawing/2014/main" id="{CE9DD3D7-AFAF-D1C8-D48F-91B3C60C4793}"/>
              </a:ext>
            </a:extLst>
          </p:cNvPr>
          <p:cNvSpPr txBox="1">
            <a:spLocks/>
          </p:cNvSpPr>
          <p:nvPr/>
        </p:nvSpPr>
        <p:spPr bwMode="gray">
          <a:xfrm>
            <a:off x="179513" y="1392695"/>
            <a:ext cx="8784976" cy="3066044"/>
          </a:xfrm>
          <a:prstGeom prst="rect">
            <a:avLst/>
          </a:prstGeom>
        </p:spPr>
        <p:txBody>
          <a:bodyPr vert="horz" lIns="0" tIns="0" rIns="0" bIns="0" rtlCol="0" anchor="t" anchorCtr="0">
            <a:noAutofit/>
          </a:bodyPr>
          <a:lstStyle>
            <a:lvl1pPr marL="144000" indent="-144000" algn="l" defTabSz="914400" rtl="0" eaLnBrk="1" latinLnBrk="0" hangingPunct="1">
              <a:lnSpc>
                <a:spcPct val="100000"/>
              </a:lnSpc>
              <a:spcBef>
                <a:spcPts val="400"/>
              </a:spcBef>
              <a:spcAft>
                <a:spcPts val="800"/>
              </a:spcAft>
              <a:buFont typeface="+mj-lt"/>
              <a:buAutoNum type="arabicPeriod"/>
              <a:tabLst/>
              <a:defRPr sz="1400" b="1" kern="1200">
                <a:solidFill>
                  <a:schemeClr val="tx1"/>
                </a:solidFill>
                <a:latin typeface="Marianne" panose="02000000000000000000" pitchFamily="2" charset="0"/>
                <a:ea typeface="+mn-ea"/>
                <a:cs typeface="+mn-cs"/>
              </a:defRPr>
            </a:lvl1pPr>
            <a:lvl2pPr marL="324000" indent="-144000" algn="l" defTabSz="914400" rtl="0" eaLnBrk="1" latinLnBrk="0" hangingPunct="1">
              <a:lnSpc>
                <a:spcPct val="100000"/>
              </a:lnSpc>
              <a:spcBef>
                <a:spcPts val="600"/>
              </a:spcBef>
              <a:spcAft>
                <a:spcPts val="800"/>
              </a:spcAft>
              <a:buSzPct val="100000"/>
              <a:buFont typeface="+mj-lt"/>
              <a:buAutoNum type="alphaLcPeriod"/>
              <a:defRPr sz="1200" kern="1200">
                <a:solidFill>
                  <a:schemeClr val="tx1"/>
                </a:solidFill>
                <a:latin typeface="Marianne" panose="02000000000000000000" pitchFamily="2" charset="0"/>
                <a:ea typeface="+mn-ea"/>
                <a:cs typeface="+mn-cs"/>
              </a:defRPr>
            </a:lvl2pPr>
            <a:lvl3pPr marL="531450" indent="-171450" algn="l" defTabSz="914400" rtl="0" eaLnBrk="1" latinLnBrk="0" hangingPunct="1">
              <a:lnSpc>
                <a:spcPct val="100000"/>
              </a:lnSpc>
              <a:spcBef>
                <a:spcPts val="100"/>
              </a:spcBef>
              <a:spcAft>
                <a:spcPts val="100"/>
              </a:spcAft>
              <a:buSzPct val="100000"/>
              <a:buFont typeface="Wingdings" pitchFamily="2" charset="2"/>
              <a:buChar char="§"/>
              <a:defRPr sz="1000" kern="1200">
                <a:solidFill>
                  <a:schemeClr val="tx1"/>
                </a:solidFill>
                <a:latin typeface="Marianne" panose="02000000000000000000" pitchFamily="2" charset="0"/>
                <a:ea typeface="+mn-ea"/>
                <a:cs typeface="+mn-cs"/>
              </a:defRPr>
            </a:lvl3pPr>
            <a:lvl4pPr marL="711450" indent="-171450" algn="l" defTabSz="914400" rtl="0" eaLnBrk="1" latinLnBrk="0" hangingPunct="1">
              <a:lnSpc>
                <a:spcPct val="100000"/>
              </a:lnSpc>
              <a:spcBef>
                <a:spcPts val="100"/>
              </a:spcBef>
              <a:spcAft>
                <a:spcPts val="100"/>
              </a:spcAft>
              <a:buSzPct val="100000"/>
              <a:buFont typeface="Arial" panose="020B0604020202020204" pitchFamily="34" charset="0"/>
              <a:buChar char="•"/>
              <a:defRPr sz="800" kern="1200">
                <a:solidFill>
                  <a:schemeClr val="tx1"/>
                </a:solidFill>
                <a:latin typeface="Marianne" panose="02000000000000000000" pitchFamily="2" charset="0"/>
                <a:ea typeface="+mn-ea"/>
                <a:cs typeface="+mn-cs"/>
              </a:defRPr>
            </a:lvl4pPr>
            <a:lvl5pPr marL="927450" indent="-171450" algn="l" defTabSz="914400" rtl="0" eaLnBrk="1" latinLnBrk="0" hangingPunct="1">
              <a:lnSpc>
                <a:spcPct val="100000"/>
              </a:lnSpc>
              <a:spcBef>
                <a:spcPts val="100"/>
              </a:spcBef>
              <a:spcAft>
                <a:spcPts val="100"/>
              </a:spcAft>
              <a:buSzPct val="100000"/>
              <a:buFont typeface="Wingdings" pitchFamily="2" charset="2"/>
              <a:buChar char="§"/>
              <a:defRPr sz="700" kern="1200">
                <a:solidFill>
                  <a:schemeClr val="tx1"/>
                </a:solidFill>
                <a:latin typeface="Marianne" panose="02000000000000000000"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Font typeface="+mj-lt"/>
              <a:buNone/>
            </a:pPr>
            <a:endParaRPr lang="fr-FR" b="0" dirty="0"/>
          </a:p>
          <a:p>
            <a:pPr marL="0" indent="0" algn="just">
              <a:buFont typeface="+mj-lt"/>
              <a:buNone/>
            </a:pPr>
            <a:endParaRPr lang="fr-FR" dirty="0"/>
          </a:p>
          <a:p>
            <a:pPr marL="0" indent="0">
              <a:buFont typeface="+mj-lt"/>
              <a:buNone/>
            </a:pPr>
            <a:endParaRPr lang="fr-FR" dirty="0"/>
          </a:p>
        </p:txBody>
      </p:sp>
    </p:spTree>
    <p:extLst>
      <p:ext uri="{BB962C8B-B14F-4D97-AF65-F5344CB8AC3E}">
        <p14:creationId xmlns:p14="http://schemas.microsoft.com/office/powerpoint/2010/main" val="2983061265"/>
      </p:ext>
    </p:extLst>
  </p:cSld>
  <p:clrMapOvr>
    <a:masterClrMapping/>
  </p:clrMapOvr>
</p:sld>
</file>

<file path=ppt/theme/theme1.xml><?xml version="1.0" encoding="utf-8"?>
<a:theme xmlns:a="http://schemas.openxmlformats.org/drawingml/2006/main" name="Presentation ppt_MTPEI_DREETS">
  <a:themeElements>
    <a:clrScheme name="GOUVERNEMENT PPT">
      <a:dk1>
        <a:srgbClr val="000000"/>
      </a:dk1>
      <a:lt1>
        <a:srgbClr val="FFFFFF"/>
      </a:lt1>
      <a:dk2>
        <a:srgbClr val="000091"/>
      </a:dk2>
      <a:lt2>
        <a:srgbClr val="E1000F"/>
      </a:lt2>
      <a:accent1>
        <a:srgbClr val="005841"/>
      </a:accent1>
      <a:accent2>
        <a:srgbClr val="21215A"/>
      </a:accent2>
      <a:accent3>
        <a:srgbClr val="FFD500"/>
      </a:accent3>
      <a:accent4>
        <a:srgbClr val="EA5433"/>
      </a:accent4>
      <a:accent5>
        <a:srgbClr val="8C2237"/>
      </a:accent5>
      <a:accent6>
        <a:srgbClr val="49311F"/>
      </a:accent6>
      <a:hlink>
        <a:srgbClr val="000000"/>
      </a:hlink>
      <a:folHlink>
        <a:srgbClr val="000000"/>
      </a:folHlink>
    </a:clrScheme>
    <a:fontScheme name="Personnalisé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ésentation1" id="{CE8D237B-6F18-4FDA-8D4E-BAAC8E06378F}" vid="{6DF74B6E-8DFA-43A4-B1A5-51F984BB8595}"/>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9C55B0DC5622341B319DAF591452022" ma:contentTypeVersion="1" ma:contentTypeDescription="Crée un document." ma:contentTypeScope="" ma:versionID="5c217549cbabd3b35e4e1b86ef7e8beb">
  <xsd:schema xmlns:xsd="http://www.w3.org/2001/XMLSchema" xmlns:xs="http://www.w3.org/2001/XMLSchema" xmlns:p="http://schemas.microsoft.com/office/2006/metadata/properties" xmlns:ns1="http://schemas.microsoft.com/sharepoint/v3" xmlns:ns2="52402b89-d0ef-4264-9ea7-c46784f1fb3f" targetNamespace="http://schemas.microsoft.com/office/2006/metadata/properties" ma:root="true" ma:fieldsID="958445e1279f99137e4432d00b5dacbd" ns1:_="" ns2:_="">
    <xsd:import namespace="http://schemas.microsoft.com/sharepoint/v3"/>
    <xsd:import namespace="52402b89-d0ef-4264-9ea7-c46784f1fb3f"/>
    <xsd:element name="properties">
      <xsd:complexType>
        <xsd:sequence>
          <xsd:element name="documentManagement">
            <xsd:complexType>
              <xsd:all>
                <xsd:element ref="ns2:_dlc_DocId" minOccurs="0"/>
                <xsd:element ref="ns2:_dlc_DocIdUrl" minOccurs="0"/>
                <xsd:element ref="ns2:_dlc_DocIdPersistId"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11" nillable="true" ma:displayName="Date de début de planification" ma:description="La colonne de site Date de début de planification est créée par la fonctionnalité de publication. Elle permet de spécifier les date et heure auxquelles cette page apparaîtra la première fois aux visiteurs du site." ma:hidden="true" ma:internalName="PublishingStartDate">
      <xsd:simpleType>
        <xsd:restriction base="dms:Unknown"/>
      </xsd:simpleType>
    </xsd:element>
    <xsd:element name="PublishingExpirationDate" ma:index="12" nillable="true" ma:displayName="Date de fin de planification" ma:description="La colonne de site Date de fin de planification est créée par la fonctionnalité de publication. Elle permet de spécifier les date et heure auxquelles cette page n'apparaîtra plus aux visiteurs du site."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2402b89-d0ef-4264-9ea7-c46784f1fb3f" elementFormDefault="qualified">
    <xsd:import namespace="http://schemas.microsoft.com/office/2006/documentManagement/types"/>
    <xsd:import namespace="http://schemas.microsoft.com/office/infopath/2007/PartnerControls"/>
    <xsd:element name="_dlc_DocId" ma:index="8" nillable="true" ma:displayName="Valeur d’ID de document" ma:description="Valeur de l’ID de document affecté à cet élément." ma:internalName="_dlc_DocId" ma:readOnly="true">
      <xsd:simpleType>
        <xsd:restriction base="dms:Text"/>
      </xsd:simpleType>
    </xsd:element>
    <xsd:element name="_dlc_DocIdUrl" ma:index="9" nillable="true" ma:displayName="ID de document" ma:description="Lien permanent vers ce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Conserver l’ID" ma:description="Conserver l’ID lors de l’ajout."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_dlc_DocId xmlns="52402b89-d0ef-4264-9ea7-c46784f1fb3f">INDI-366820216-640</_dlc_DocId>
    <_dlc_DocIdUrl xmlns="52402b89-d0ef-4264-9ea7-c46784f1fb3f">
      <Url>https://indi.intranet.social.gouv.fr/oc/boiteoutils/_layouts/15/DocIdRedir.aspx?ID=INDI-366820216-640</Url>
      <Description>INDI-366820216-640</Description>
    </_dlc_DocIdUrl>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DC56D221-C4A3-45E5-B09D-5ED5E5AC6DA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52402b89-d0ef-4264-9ea7-c46784f1fb3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7BF1467-A7DE-470C-89E4-8BA2D1E48F03}">
  <ds:schemaRefs>
    <ds:schemaRef ds:uri="http://schemas.microsoft.com/office/infopath/2007/PartnerControls"/>
    <ds:schemaRef ds:uri="http://schemas.microsoft.com/office/2006/metadata/properties"/>
    <ds:schemaRef ds:uri="http://purl.org/dc/elements/1.1/"/>
    <ds:schemaRef ds:uri="http://purl.org/dc/terms/"/>
    <ds:schemaRef ds:uri="http://schemas.microsoft.com/office/2006/documentManagement/types"/>
    <ds:schemaRef ds:uri="http://schemas.openxmlformats.org/package/2006/metadata/core-properties"/>
    <ds:schemaRef ds:uri="52402b89-d0ef-4264-9ea7-c46784f1fb3f"/>
    <ds:schemaRef ds:uri="http://purl.org/dc/dcmitype/"/>
    <ds:schemaRef ds:uri="http://schemas.microsoft.com/sharepoint/v3"/>
    <ds:schemaRef ds:uri="http://www.w3.org/XML/1998/namespace"/>
  </ds:schemaRefs>
</ds:datastoreItem>
</file>

<file path=customXml/itemProps3.xml><?xml version="1.0" encoding="utf-8"?>
<ds:datastoreItem xmlns:ds="http://schemas.openxmlformats.org/officeDocument/2006/customXml" ds:itemID="{28E0D27C-C10F-42A8-9942-00034C6BC824}">
  <ds:schemaRefs>
    <ds:schemaRef ds:uri="http://schemas.microsoft.com/sharepoint/v3/contenttype/forms"/>
  </ds:schemaRefs>
</ds:datastoreItem>
</file>

<file path=customXml/itemProps4.xml><?xml version="1.0" encoding="utf-8"?>
<ds:datastoreItem xmlns:ds="http://schemas.openxmlformats.org/officeDocument/2006/customXml" ds:itemID="{B3049AB0-B3CB-432C-AA82-0E29DB43B0A4}">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Presentation ppt_MTSSF_DREETS</Template>
  <TotalTime>850</TotalTime>
  <Words>3530</Words>
  <Application>Microsoft Office PowerPoint</Application>
  <PresentationFormat>Affichage à l'écran (16:9)</PresentationFormat>
  <Paragraphs>290</Paragraphs>
  <Slides>19</Slides>
  <Notes>13</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19</vt:i4>
      </vt:variant>
    </vt:vector>
  </HeadingPairs>
  <TitlesOfParts>
    <vt:vector size="25" baseType="lpstr">
      <vt:lpstr>Aptos</vt:lpstr>
      <vt:lpstr>Arial</vt:lpstr>
      <vt:lpstr>Marianne</vt:lpstr>
      <vt:lpstr>sourcesanspro</vt:lpstr>
      <vt:lpstr>Wingdings</vt:lpstr>
      <vt:lpstr>Presentation ppt_MTPEI_DREETS</vt:lpstr>
      <vt:lpstr>Présentation PowerPoint</vt:lpstr>
      <vt:lpstr>Pourquoi ce décret ?</vt:lpstr>
      <vt:lpstr>Pourquoi ces nouvelles dispositions ?</vt:lpstr>
      <vt:lpstr>Présentation PowerPoint</vt:lpstr>
      <vt:lpstr>Température et eau</vt:lpstr>
      <vt:lpstr>L’adaptation des postes de travail extérieurs et des EPI</vt:lpstr>
      <vt:lpstr>Présentation PowerPoint</vt:lpstr>
      <vt:lpstr>Champ d’application</vt:lpstr>
      <vt:lpstr> </vt:lpstr>
      <vt:lpstr>Le DUERP</vt:lpstr>
      <vt:lpstr>Les mesure concrètes</vt:lpstr>
      <vt:lpstr>Travailleurs vulnérables et signalement</vt:lpstr>
      <vt:lpstr>Le PPSPS et le PGC-SPS</vt:lpstr>
      <vt:lpstr>Sur les chantiers </vt:lpstr>
      <vt:lpstr>Chômage intempéries </vt:lpstr>
      <vt:lpstr>Le contrôle par l’inspection du travail</vt:lpstr>
      <vt:lpstr>Présentation PowerPoint</vt:lpstr>
      <vt:lpstr>Les outils à votre disposition </vt:lpstr>
      <vt:lpstr>Présentation PowerPoint</vt:lpstr>
    </vt:vector>
  </TitlesOfParts>
  <Manager>Client</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Client</dc:subject>
  <dc:creator>GARNIER, Lilou (DREETS-OC)</dc:creator>
  <cp:keywords/>
  <dc:description/>
  <cp:lastModifiedBy>EGGENSCHWILLER, Julien (DREETS-GE)</cp:lastModifiedBy>
  <cp:revision>26</cp:revision>
  <cp:lastPrinted>2025-06-16T08:58:14Z</cp:lastPrinted>
  <dcterms:created xsi:type="dcterms:W3CDTF">2025-06-05T09:59:37Z</dcterms:created>
  <dcterms:modified xsi:type="dcterms:W3CDTF">2025-07-07T11:43:29Z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0x010100C9C55B0DC5622341B319DAF591452022</vt:lpwstr>
  </property>
  <property fmtid="{D5CDD505-2E9C-101B-9397-08002B2CF9AE}" pid="3" name="_dlc_DocIdItemGuid">
    <vt:lpwstr>3fb01b11-cdc9-419c-a20e-5c40028bd1b4</vt:lpwstr>
  </property>
</Properties>
</file>